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37"/>
  </p:notesMasterIdLst>
  <p:sldIdLst>
    <p:sldId id="268" r:id="rId2"/>
    <p:sldId id="292" r:id="rId3"/>
    <p:sldId id="293" r:id="rId4"/>
    <p:sldId id="294" r:id="rId5"/>
    <p:sldId id="257" r:id="rId6"/>
    <p:sldId id="263" r:id="rId7"/>
    <p:sldId id="264" r:id="rId8"/>
    <p:sldId id="265" r:id="rId9"/>
    <p:sldId id="266" r:id="rId10"/>
    <p:sldId id="269" r:id="rId11"/>
    <p:sldId id="270" r:id="rId12"/>
    <p:sldId id="271" r:id="rId13"/>
    <p:sldId id="272" r:id="rId14"/>
    <p:sldId id="267" r:id="rId15"/>
    <p:sldId id="273" r:id="rId16"/>
    <p:sldId id="283" r:id="rId17"/>
    <p:sldId id="307" r:id="rId18"/>
    <p:sldId id="284" r:id="rId19"/>
    <p:sldId id="290" r:id="rId20"/>
    <p:sldId id="297" r:id="rId21"/>
    <p:sldId id="298" r:id="rId22"/>
    <p:sldId id="308" r:id="rId23"/>
    <p:sldId id="282" r:id="rId24"/>
    <p:sldId id="278" r:id="rId25"/>
    <p:sldId id="279" r:id="rId26"/>
    <p:sldId id="300" r:id="rId27"/>
    <p:sldId id="303" r:id="rId28"/>
    <p:sldId id="304" r:id="rId29"/>
    <p:sldId id="285" r:id="rId30"/>
    <p:sldId id="281" r:id="rId31"/>
    <p:sldId id="311" r:id="rId32"/>
    <p:sldId id="280" r:id="rId33"/>
    <p:sldId id="276" r:id="rId34"/>
    <p:sldId id="313" r:id="rId35"/>
    <p:sldId id="291" r:id="rId36"/>
  </p:sldIdLst>
  <p:sldSz cx="12192000" cy="6858000"/>
  <p:notesSz cx="6889750" cy="10018713"/>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456A44E-5CCD-407E-914D-D118274EB487}">
          <p14:sldIdLst>
            <p14:sldId id="268"/>
            <p14:sldId id="292"/>
            <p14:sldId id="293"/>
            <p14:sldId id="294"/>
            <p14:sldId id="257"/>
            <p14:sldId id="263"/>
            <p14:sldId id="264"/>
            <p14:sldId id="265"/>
            <p14:sldId id="266"/>
            <p14:sldId id="269"/>
            <p14:sldId id="270"/>
            <p14:sldId id="271"/>
            <p14:sldId id="272"/>
            <p14:sldId id="267"/>
            <p14:sldId id="273"/>
            <p14:sldId id="283"/>
            <p14:sldId id="307"/>
            <p14:sldId id="284"/>
            <p14:sldId id="290"/>
            <p14:sldId id="297"/>
            <p14:sldId id="298"/>
            <p14:sldId id="308"/>
            <p14:sldId id="282"/>
            <p14:sldId id="278"/>
            <p14:sldId id="279"/>
            <p14:sldId id="300"/>
            <p14:sldId id="303"/>
            <p14:sldId id="304"/>
            <p14:sldId id="285"/>
            <p14:sldId id="281"/>
            <p14:sldId id="311"/>
            <p14:sldId id="280"/>
            <p14:sldId id="276"/>
            <p14:sldId id="313"/>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GB" dirty="0"/>
          </a:p>
        </p:txBody>
      </p:sp>
      <p:sp>
        <p:nvSpPr>
          <p:cNvPr id="3" name="Date Placeholder 2"/>
          <p:cNvSpPr>
            <a:spLocks noGrp="1"/>
          </p:cNvSpPr>
          <p:nvPr>
            <p:ph type="dt" idx="1"/>
          </p:nvPr>
        </p:nvSpPr>
        <p:spPr>
          <a:xfrm>
            <a:off x="3902597" y="0"/>
            <a:ext cx="2985558" cy="502676"/>
          </a:xfrm>
          <a:prstGeom prst="rect">
            <a:avLst/>
          </a:prstGeom>
        </p:spPr>
        <p:txBody>
          <a:bodyPr vert="horz" lIns="96616" tIns="48308" rIns="96616" bIns="48308" rtlCol="0"/>
          <a:lstStyle>
            <a:lvl1pPr algn="r">
              <a:defRPr sz="1300"/>
            </a:lvl1pPr>
          </a:lstStyle>
          <a:p>
            <a:fld id="{0C91AD4F-BBB5-4595-B00C-54A862F8293F}" type="datetimeFigureOut">
              <a:rPr lang="en-GB" smtClean="0"/>
              <a:t>29/03/2020</a:t>
            </a:fld>
            <a:endParaRPr lang="en-GB" dirty="0"/>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6616" tIns="48308" rIns="96616" bIns="48308" rtlCol="0" anchor="ctr"/>
          <a:lstStyle/>
          <a:p>
            <a:endParaRPr lang="en-GB" dirty="0"/>
          </a:p>
        </p:txBody>
      </p:sp>
      <p:sp>
        <p:nvSpPr>
          <p:cNvPr id="5" name="Notes Placeholder 4"/>
          <p:cNvSpPr>
            <a:spLocks noGrp="1"/>
          </p:cNvSpPr>
          <p:nvPr>
            <p:ph type="body" sz="quarter" idx="3"/>
          </p:nvPr>
        </p:nvSpPr>
        <p:spPr>
          <a:xfrm>
            <a:off x="688975" y="4821506"/>
            <a:ext cx="5511800" cy="3944868"/>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5558" cy="502674"/>
          </a:xfrm>
          <a:prstGeom prst="rect">
            <a:avLst/>
          </a:prstGeom>
        </p:spPr>
        <p:txBody>
          <a:bodyPr vert="horz" lIns="96616" tIns="48308" rIns="96616" bIns="48308" rtlCol="0" anchor="b"/>
          <a:lstStyle>
            <a:lvl1pPr algn="l">
              <a:defRPr sz="1300"/>
            </a:lvl1pPr>
          </a:lstStyle>
          <a:p>
            <a:endParaRPr lang="en-GB" dirty="0"/>
          </a:p>
        </p:txBody>
      </p:sp>
      <p:sp>
        <p:nvSpPr>
          <p:cNvPr id="7" name="Slide Number Placeholder 6"/>
          <p:cNvSpPr>
            <a:spLocks noGrp="1"/>
          </p:cNvSpPr>
          <p:nvPr>
            <p:ph type="sldNum" sz="quarter" idx="5"/>
          </p:nvPr>
        </p:nvSpPr>
        <p:spPr>
          <a:xfrm>
            <a:off x="3902597" y="9516039"/>
            <a:ext cx="2985558" cy="502674"/>
          </a:xfrm>
          <a:prstGeom prst="rect">
            <a:avLst/>
          </a:prstGeom>
        </p:spPr>
        <p:txBody>
          <a:bodyPr vert="horz" lIns="96616" tIns="48308" rIns="96616" bIns="48308" rtlCol="0" anchor="b"/>
          <a:lstStyle>
            <a:lvl1pPr algn="r">
              <a:defRPr sz="1300"/>
            </a:lvl1pPr>
          </a:lstStyle>
          <a:p>
            <a:fld id="{98FA7582-3EAD-44B4-95E5-4C177938B832}" type="slidenum">
              <a:rPr lang="en-GB" smtClean="0"/>
              <a:t>‹#›</a:t>
            </a:fld>
            <a:endParaRPr lang="en-GB" dirty="0"/>
          </a:p>
        </p:txBody>
      </p:sp>
    </p:spTree>
    <p:extLst>
      <p:ext uri="{BB962C8B-B14F-4D97-AF65-F5344CB8AC3E}">
        <p14:creationId xmlns:p14="http://schemas.microsoft.com/office/powerpoint/2010/main" val="2812855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FA7582-3EAD-44B4-95E5-4C177938B832}" type="slidenum">
              <a:rPr lang="en-GB" smtClean="0"/>
              <a:t>16</a:t>
            </a:fld>
            <a:endParaRPr lang="en-GB" dirty="0"/>
          </a:p>
        </p:txBody>
      </p:sp>
    </p:spTree>
    <p:extLst>
      <p:ext uri="{BB962C8B-B14F-4D97-AF65-F5344CB8AC3E}">
        <p14:creationId xmlns:p14="http://schemas.microsoft.com/office/powerpoint/2010/main" val="1767609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3/29/2020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2264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3/29/2020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27735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3/29/2020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97863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FD690-9426-415D-8B65-26881E07B2D4}" type="datetime1">
              <a:rPr lang="en-US" smtClean="0"/>
              <a:t>3/29/2020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21064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C4989A-474C-40DE-95B9-011C28B71673}" type="datetime1">
              <a:rPr lang="en-US" smtClean="0"/>
              <a:t>3/29/2020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165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DB4ED54-5B5E-4A04-93D3-5772E3CE3818}" type="datetime1">
              <a:rPr lang="en-US" smtClean="0"/>
              <a:t>3/29/2020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70850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9600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3/29/2020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93788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3/29/2020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0386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ED4963-E985-44C4-B8C4-FDD613B7C2F8}" type="datetime1">
              <a:rPr lang="en-US" smtClean="0"/>
              <a:t>3/29/2020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94144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3/29/2020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55218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3/29/2020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940983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22" r:id="rId5"/>
    <p:sldLayoutId id="2147483716" r:id="rId6"/>
    <p:sldLayoutId id="2147483717" r:id="rId7"/>
    <p:sldLayoutId id="2147483718" r:id="rId8"/>
    <p:sldLayoutId id="2147483721" r:id="rId9"/>
    <p:sldLayoutId id="2147483719" r:id="rId10"/>
    <p:sldLayoutId id="2147483720" r:id="rId11"/>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hyperlink" Target="mailto:DPLHILLHALL@outlook.com" TargetMode="Externa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www.presbyterianireland.org/Resources/GDPR/General-Data-Protection-Regulation-Guidance-for-p.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8" name="Rectangle 20">
            <a:extLst>
              <a:ext uri="{FF2B5EF4-FFF2-40B4-BE49-F238E27FC236}">
                <a16:creationId xmlns:a16="http://schemas.microsoft.com/office/drawing/2014/main" id="{C946306D-5ADD-463A-949A-DEEBA39D7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22">
            <a:extLst>
              <a:ext uri="{FF2B5EF4-FFF2-40B4-BE49-F238E27FC236}">
                <a16:creationId xmlns:a16="http://schemas.microsoft.com/office/drawing/2014/main" id="{A473A035-1F9A-4381-AC96-683CD2DF5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4">
            <a:extLst>
              <a:ext uri="{FF2B5EF4-FFF2-40B4-BE49-F238E27FC236}">
                <a16:creationId xmlns:a16="http://schemas.microsoft.com/office/drawing/2014/main" id="{CF4ED641-0671-4D88-92E6-026A8C9F1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6">
            <a:extLst>
              <a:ext uri="{FF2B5EF4-FFF2-40B4-BE49-F238E27FC236}">
                <a16:creationId xmlns:a16="http://schemas.microsoft.com/office/drawing/2014/main" id="{7A02EF2F-E7B1-40FC-885B-C4D89902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4" descr="A large tall tower with a clock on the side of a building&#10;&#10;Description generated with high confidence">
            <a:extLst>
              <a:ext uri="{FF2B5EF4-FFF2-40B4-BE49-F238E27FC236}">
                <a16:creationId xmlns:a16="http://schemas.microsoft.com/office/drawing/2014/main" id="{14D38D7A-D71F-4C81-B3D0-E1879A6C0D43}"/>
              </a:ext>
            </a:extLst>
          </p:cNvPr>
          <p:cNvPicPr>
            <a:picLocks noChangeAspect="1"/>
          </p:cNvPicPr>
          <p:nvPr/>
        </p:nvPicPr>
        <p:blipFill rotWithShape="1">
          <a:blip r:embed="rId2"/>
          <a:srcRect t="36358" b="6927"/>
          <a:stretch/>
        </p:blipFill>
        <p:spPr>
          <a:xfrm>
            <a:off x="446534" y="599724"/>
            <a:ext cx="5614416" cy="3547872"/>
          </a:xfrm>
          <a:prstGeom prst="rect">
            <a:avLst/>
          </a:prstGeom>
        </p:spPr>
      </p:pic>
      <p:pic>
        <p:nvPicPr>
          <p:cNvPr id="6" name="Picture 3">
            <a:extLst>
              <a:ext uri="{FF2B5EF4-FFF2-40B4-BE49-F238E27FC236}">
                <a16:creationId xmlns:a16="http://schemas.microsoft.com/office/drawing/2014/main" id="{F89D8FE5-EAC5-4DAE-9690-8C3B470B64D5}"/>
              </a:ext>
            </a:extLst>
          </p:cNvPr>
          <p:cNvPicPr>
            <a:picLocks noChangeAspect="1"/>
          </p:cNvPicPr>
          <p:nvPr/>
        </p:nvPicPr>
        <p:blipFill rotWithShape="1">
          <a:blip r:embed="rId3"/>
          <a:srcRect r="3" b="5538"/>
          <a:stretch/>
        </p:blipFill>
        <p:spPr>
          <a:xfrm>
            <a:off x="6102281" y="599724"/>
            <a:ext cx="5640985" cy="3547872"/>
          </a:xfrm>
          <a:prstGeom prst="rect">
            <a:avLst/>
          </a:prstGeom>
        </p:spPr>
      </p:pic>
      <p:sp>
        <p:nvSpPr>
          <p:cNvPr id="52" name="Rectangle 28">
            <a:extLst>
              <a:ext uri="{FF2B5EF4-FFF2-40B4-BE49-F238E27FC236}">
                <a16:creationId xmlns:a16="http://schemas.microsoft.com/office/drawing/2014/main" id="{9180D5DB-9658-40A6-A418-7C6998222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27120" y="4319752"/>
            <a:ext cx="2889803" cy="1938524"/>
          </a:xfrm>
        </p:spPr>
        <p:txBody>
          <a:bodyPr vert="horz" lIns="91440" tIns="45720" rIns="91440" bIns="45720" rtlCol="0" anchor="ctr">
            <a:noAutofit/>
          </a:bodyPr>
          <a:lstStyle/>
          <a:p>
            <a:pPr>
              <a:lnSpc>
                <a:spcPct val="90000"/>
              </a:lnSpc>
            </a:pPr>
            <a:r>
              <a:rPr lang="en-GB" sz="8000" dirty="0">
                <a:solidFill>
                  <a:srgbClr val="00B050"/>
                </a:solidFill>
              </a:rPr>
              <a:t>Gdpr</a:t>
            </a:r>
            <a:endParaRPr lang="en-US" sz="8000" dirty="0">
              <a:solidFill>
                <a:srgbClr val="00B050"/>
              </a:solidFill>
            </a:endParaRPr>
          </a:p>
        </p:txBody>
      </p:sp>
      <p:sp>
        <p:nvSpPr>
          <p:cNvPr id="3" name="Subtitle 2"/>
          <p:cNvSpPr>
            <a:spLocks noGrp="1"/>
          </p:cNvSpPr>
          <p:nvPr>
            <p:ph type="subTitle" idx="1"/>
          </p:nvPr>
        </p:nvSpPr>
        <p:spPr>
          <a:xfrm>
            <a:off x="3516923" y="4918952"/>
            <a:ext cx="8057817" cy="679990"/>
          </a:xfrm>
        </p:spPr>
        <p:txBody>
          <a:bodyPr vert="horz" lIns="91440" tIns="45720" rIns="91440" bIns="45720" rtlCol="0" anchor="ctr">
            <a:noAutofit/>
          </a:bodyPr>
          <a:lstStyle/>
          <a:p>
            <a:pPr algn="ctr"/>
            <a:r>
              <a:rPr lang="en-GB" sz="2800" dirty="0">
                <a:solidFill>
                  <a:srgbClr val="FFFFFF"/>
                </a:solidFill>
              </a:rPr>
              <a:t>The general data protection regulation </a:t>
            </a:r>
          </a:p>
        </p:txBody>
      </p:sp>
      <p:sp>
        <p:nvSpPr>
          <p:cNvPr id="11" name="TextBox 10">
            <a:extLst>
              <a:ext uri="{FF2B5EF4-FFF2-40B4-BE49-F238E27FC236}">
                <a16:creationId xmlns:a16="http://schemas.microsoft.com/office/drawing/2014/main" id="{79C1B903-29FB-4249-9C5E-2A72092CADB2}"/>
              </a:ext>
            </a:extLst>
          </p:cNvPr>
          <p:cNvSpPr txBox="1"/>
          <p:nvPr/>
        </p:nvSpPr>
        <p:spPr>
          <a:xfrm rot="-10800000" flipV="1">
            <a:off x="6291532" y="1371081"/>
            <a:ext cx="5259238" cy="2062103"/>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algn="ctr"/>
            <a:endParaRPr lang="en-GB" sz="3200" cap="all" dirty="0">
              <a:solidFill>
                <a:srgbClr val="FFFFFF"/>
              </a:solidFill>
            </a:endParaRPr>
          </a:p>
          <a:p>
            <a:pPr algn="ctr"/>
            <a:r>
              <a:rPr lang="en-GB" sz="3200" cap="all" dirty="0">
                <a:solidFill>
                  <a:srgbClr val="FFFFFF"/>
                </a:solidFill>
              </a:rPr>
              <a:t>Hillhall presbyterian</a:t>
            </a:r>
          </a:p>
          <a:p>
            <a:pPr algn="ctr"/>
            <a:r>
              <a:rPr lang="en-GB" sz="3200" cap="all" dirty="0">
                <a:solidFill>
                  <a:srgbClr val="FFFFFF"/>
                </a:solidFill>
              </a:rPr>
              <a:t>Church</a:t>
            </a:r>
          </a:p>
          <a:p>
            <a:pPr algn="ctr"/>
            <a:endParaRPr lang="en-GB" sz="3200" cap="all" dirty="0">
              <a:solidFill>
                <a:srgbClr val="FFFFFF"/>
              </a:solidFill>
            </a:endParaRPr>
          </a:p>
        </p:txBody>
      </p:sp>
    </p:spTree>
    <p:extLst>
      <p:ext uri="{BB962C8B-B14F-4D97-AF65-F5344CB8AC3E}">
        <p14:creationId xmlns:p14="http://schemas.microsoft.com/office/powerpoint/2010/main" val="3921793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3" name="TextBox 2">
            <a:extLst>
              <a:ext uri="{FF2B5EF4-FFF2-40B4-BE49-F238E27FC236}">
                <a16:creationId xmlns:a16="http://schemas.microsoft.com/office/drawing/2014/main" id="{FA80846D-B784-4271-9CD2-04B52007DD66}"/>
              </a:ext>
            </a:extLst>
          </p:cNvPr>
          <p:cNvSpPr txBox="1"/>
          <p:nvPr/>
        </p:nvSpPr>
        <p:spPr>
          <a:xfrm>
            <a:off x="483080" y="3341098"/>
            <a:ext cx="11225840" cy="1077218"/>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GB" sz="3200" dirty="0">
              <a:solidFill>
                <a:srgbClr val="404040"/>
              </a:solidFill>
              <a:latin typeface="Gill Sans MT"/>
              <a:ea typeface="Arial"/>
              <a:cs typeface="Arial"/>
            </a:endParaRPr>
          </a:p>
          <a:p>
            <a:pPr algn="ctr"/>
            <a:r>
              <a:rPr lang="en-US" sz="3200" b="0" i="0" u="none" strike="noStrike" dirty="0">
                <a:solidFill>
                  <a:srgbClr val="000000"/>
                </a:solidFill>
                <a:latin typeface="Gill Sans MT"/>
                <a:ea typeface="Arial"/>
                <a:cs typeface="Arial"/>
              </a:rPr>
              <a:t>​</a:t>
            </a:r>
            <a:endParaRPr lang="en-GB" sz="3200" dirty="0">
              <a:solidFill>
                <a:srgbClr val="000000"/>
              </a:solidFill>
            </a:endParaRP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5" name="TextBox 4">
            <a:extLst>
              <a:ext uri="{FF2B5EF4-FFF2-40B4-BE49-F238E27FC236}">
                <a16:creationId xmlns:a16="http://schemas.microsoft.com/office/drawing/2014/main" id="{D4292487-4BA2-4F8E-B5A1-3872C904EF6E}"/>
              </a:ext>
            </a:extLst>
          </p:cNvPr>
          <p:cNvSpPr txBox="1"/>
          <p:nvPr/>
        </p:nvSpPr>
        <p:spPr>
          <a:xfrm>
            <a:off x="483080" y="703385"/>
            <a:ext cx="11225840" cy="769441"/>
          </a:xfrm>
          <a:prstGeom prst="rect">
            <a:avLst/>
          </a:prstGeom>
          <a:noFill/>
        </p:spPr>
        <p:txBody>
          <a:bodyPr wrap="square" rtlCol="0">
            <a:spAutoFit/>
          </a:bodyPr>
          <a:lstStyle/>
          <a:p>
            <a:pPr algn="ctr"/>
            <a:r>
              <a:rPr lang="en-GB" sz="4400" dirty="0"/>
              <a:t>DATA PROTECTION POLICY</a:t>
            </a:r>
          </a:p>
        </p:txBody>
      </p:sp>
      <p:sp>
        <p:nvSpPr>
          <p:cNvPr id="6" name="Rectangle 5">
            <a:extLst>
              <a:ext uri="{FF2B5EF4-FFF2-40B4-BE49-F238E27FC236}">
                <a16:creationId xmlns:a16="http://schemas.microsoft.com/office/drawing/2014/main" id="{BBAAB63F-691D-4D55-B7A2-AAE5F440BDC0}"/>
              </a:ext>
            </a:extLst>
          </p:cNvPr>
          <p:cNvSpPr/>
          <p:nvPr/>
        </p:nvSpPr>
        <p:spPr>
          <a:xfrm>
            <a:off x="483079" y="1720840"/>
            <a:ext cx="11225841" cy="4801314"/>
          </a:xfrm>
          <a:prstGeom prst="rect">
            <a:avLst/>
          </a:prstGeom>
        </p:spPr>
        <p:txBody>
          <a:bodyPr wrap="square">
            <a:spAutoFit/>
          </a:bodyPr>
          <a:lstStyle/>
          <a:p>
            <a:pPr lvl="2" algn="ctr"/>
            <a:r>
              <a:rPr lang="en-GB" sz="3200" dirty="0">
                <a:solidFill>
                  <a:schemeClr val="tx1">
                    <a:lumMod val="65000"/>
                    <a:lumOff val="35000"/>
                  </a:schemeClr>
                </a:solidFill>
              </a:rPr>
              <a:t>We, at Hillhall Presbyterian Church, need to gather and use certain information about individuals.</a:t>
            </a:r>
          </a:p>
          <a:p>
            <a:pPr lvl="2" algn="ctr"/>
            <a:r>
              <a:rPr lang="en-GB" sz="3200" dirty="0">
                <a:solidFill>
                  <a:schemeClr val="tx1">
                    <a:lumMod val="65000"/>
                    <a:lumOff val="35000"/>
                  </a:schemeClr>
                </a:solidFill>
              </a:rPr>
              <a:t>This can include information about members, employees, volunteers, suppliers, service users, facilities users, business contacts, and other people we have a relationship with or may need to contact.</a:t>
            </a:r>
          </a:p>
          <a:p>
            <a:pPr lvl="2" algn="ctr"/>
            <a:r>
              <a:rPr lang="en-GB" sz="3200" dirty="0">
                <a:solidFill>
                  <a:schemeClr val="tx1">
                    <a:lumMod val="65000"/>
                    <a:lumOff val="35000"/>
                  </a:schemeClr>
                </a:solidFill>
              </a:rPr>
              <a:t>This policy describes how this personal data must be collected, handled and stored to meet data protection standards and to comply with the law.</a:t>
            </a:r>
          </a:p>
          <a:p>
            <a:endParaRPr lang="en-GB" dirty="0">
              <a:solidFill>
                <a:schemeClr val="tx1">
                  <a:lumMod val="65000"/>
                  <a:lumOff val="35000"/>
                </a:schemeClr>
              </a:solidFill>
            </a:endParaRPr>
          </a:p>
        </p:txBody>
      </p:sp>
    </p:spTree>
    <p:extLst>
      <p:ext uri="{BB962C8B-B14F-4D97-AF65-F5344CB8AC3E}">
        <p14:creationId xmlns:p14="http://schemas.microsoft.com/office/powerpoint/2010/main" val="2664759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3" name="TextBox 2">
            <a:extLst>
              <a:ext uri="{FF2B5EF4-FFF2-40B4-BE49-F238E27FC236}">
                <a16:creationId xmlns:a16="http://schemas.microsoft.com/office/drawing/2014/main" id="{FA80846D-B784-4271-9CD2-04B52007DD66}"/>
              </a:ext>
            </a:extLst>
          </p:cNvPr>
          <p:cNvSpPr txBox="1"/>
          <p:nvPr/>
        </p:nvSpPr>
        <p:spPr>
          <a:xfrm>
            <a:off x="477948" y="1170411"/>
            <a:ext cx="11423320" cy="5304016"/>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GB" sz="3000" dirty="0">
              <a:solidFill>
                <a:srgbClr val="00B050"/>
              </a:solidFill>
            </a:endParaRPr>
          </a:p>
          <a:p>
            <a:pPr marL="457200" lvl="0" indent="-457200">
              <a:spcAft>
                <a:spcPts val="50"/>
              </a:spcAft>
              <a:buFont typeface="Arial" panose="020B0604020202020204" pitchFamily="34" charset="0"/>
              <a:buChar char="•"/>
            </a:pPr>
            <a:endParaRPr lang="en-GB" sz="3000" dirty="0"/>
          </a:p>
          <a:p>
            <a:pPr marL="457200" lvl="0" indent="-457200">
              <a:spcAft>
                <a:spcPts val="50"/>
              </a:spcAft>
              <a:buFont typeface="Arial" panose="020B0604020202020204" pitchFamily="34" charset="0"/>
              <a:buChar char="•"/>
            </a:pPr>
            <a:r>
              <a:rPr lang="en-GB" sz="3000" dirty="0">
                <a:solidFill>
                  <a:schemeClr val="tx1">
                    <a:lumMod val="65000"/>
                    <a:lumOff val="35000"/>
                  </a:schemeClr>
                </a:solidFill>
              </a:rPr>
              <a:t> Comply with data protection law and follows good practice.</a:t>
            </a:r>
          </a:p>
          <a:p>
            <a:pPr>
              <a:spcAft>
                <a:spcPts val="50"/>
              </a:spcAft>
            </a:pPr>
            <a:r>
              <a:rPr lang="en-GB" sz="3000" dirty="0">
                <a:solidFill>
                  <a:schemeClr val="tx1">
                    <a:lumMod val="65000"/>
                    <a:lumOff val="35000"/>
                  </a:schemeClr>
                </a:solidFill>
              </a:rPr>
              <a:t> </a:t>
            </a:r>
          </a:p>
          <a:p>
            <a:pPr marL="457200" lvl="0" indent="-457200">
              <a:spcAft>
                <a:spcPts val="50"/>
              </a:spcAft>
              <a:buFont typeface="Arial" panose="020B0604020202020204" pitchFamily="34" charset="0"/>
              <a:buChar char="•"/>
            </a:pPr>
            <a:r>
              <a:rPr lang="en-GB" sz="3000" dirty="0">
                <a:solidFill>
                  <a:schemeClr val="tx1">
                    <a:lumMod val="65000"/>
                    <a:lumOff val="35000"/>
                  </a:schemeClr>
                </a:solidFill>
              </a:rPr>
              <a:t>Protect the rights of members, staff, volunteers and other people we have a relationship with or may need to contact. </a:t>
            </a:r>
          </a:p>
          <a:p>
            <a:pPr>
              <a:spcAft>
                <a:spcPts val="50"/>
              </a:spcAft>
            </a:pPr>
            <a:r>
              <a:rPr lang="en-GB" sz="3000" dirty="0">
                <a:solidFill>
                  <a:schemeClr val="tx1">
                    <a:lumMod val="65000"/>
                    <a:lumOff val="35000"/>
                  </a:schemeClr>
                </a:solidFill>
              </a:rPr>
              <a:t> </a:t>
            </a:r>
          </a:p>
          <a:p>
            <a:pPr marL="457200" lvl="0" indent="-457200">
              <a:spcAft>
                <a:spcPts val="50"/>
              </a:spcAft>
              <a:buFont typeface="Arial" panose="020B0604020202020204" pitchFamily="34" charset="0"/>
              <a:buChar char="•"/>
            </a:pPr>
            <a:r>
              <a:rPr lang="en-GB" sz="3000" dirty="0">
                <a:solidFill>
                  <a:schemeClr val="tx1">
                    <a:lumMod val="65000"/>
                    <a:lumOff val="35000"/>
                  </a:schemeClr>
                </a:solidFill>
              </a:rPr>
              <a:t>Are open about how we store and process individuals’ data.</a:t>
            </a:r>
          </a:p>
          <a:p>
            <a:pPr>
              <a:spcAft>
                <a:spcPts val="50"/>
              </a:spcAft>
            </a:pPr>
            <a:r>
              <a:rPr lang="en-GB" sz="3000" dirty="0">
                <a:solidFill>
                  <a:schemeClr val="tx1">
                    <a:lumMod val="65000"/>
                    <a:lumOff val="35000"/>
                  </a:schemeClr>
                </a:solidFill>
              </a:rPr>
              <a:t> </a:t>
            </a:r>
          </a:p>
          <a:p>
            <a:pPr marL="457200" lvl="0" indent="-457200">
              <a:spcAft>
                <a:spcPts val="50"/>
              </a:spcAft>
              <a:buFont typeface="Arial" panose="020B0604020202020204" pitchFamily="34" charset="0"/>
              <a:buChar char="•"/>
            </a:pPr>
            <a:r>
              <a:rPr lang="en-GB" sz="3000" dirty="0">
                <a:solidFill>
                  <a:schemeClr val="tx1">
                    <a:lumMod val="65000"/>
                    <a:lumOff val="35000"/>
                  </a:schemeClr>
                </a:solidFill>
              </a:rPr>
              <a:t>Protect ourselves from the risks of a data breach.</a:t>
            </a:r>
          </a:p>
          <a:p>
            <a:r>
              <a:rPr lang="en-GB" sz="3200" dirty="0"/>
              <a:t> </a:t>
            </a: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5" name="TextBox 4">
            <a:extLst>
              <a:ext uri="{FF2B5EF4-FFF2-40B4-BE49-F238E27FC236}">
                <a16:creationId xmlns:a16="http://schemas.microsoft.com/office/drawing/2014/main" id="{D4292487-4BA2-4F8E-B5A1-3872C904EF6E}"/>
              </a:ext>
            </a:extLst>
          </p:cNvPr>
          <p:cNvSpPr txBox="1"/>
          <p:nvPr/>
        </p:nvSpPr>
        <p:spPr>
          <a:xfrm>
            <a:off x="483080" y="703385"/>
            <a:ext cx="11225840" cy="707886"/>
          </a:xfrm>
          <a:prstGeom prst="rect">
            <a:avLst/>
          </a:prstGeom>
          <a:noFill/>
        </p:spPr>
        <p:txBody>
          <a:bodyPr wrap="square" rtlCol="0">
            <a:spAutoFit/>
          </a:bodyPr>
          <a:lstStyle/>
          <a:p>
            <a:pPr algn="ctr"/>
            <a:r>
              <a:rPr lang="en-GB" sz="4000" dirty="0">
                <a:solidFill>
                  <a:srgbClr val="00B050"/>
                </a:solidFill>
              </a:rPr>
              <a:t>Data protection policy guidelines ensure that we:</a:t>
            </a:r>
          </a:p>
        </p:txBody>
      </p:sp>
    </p:spTree>
    <p:extLst>
      <p:ext uri="{BB962C8B-B14F-4D97-AF65-F5344CB8AC3E}">
        <p14:creationId xmlns:p14="http://schemas.microsoft.com/office/powerpoint/2010/main" val="1684003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C2A8D1-4C07-4E0E-A69E-6F8AC33AD8E1}"/>
              </a:ext>
            </a:extLst>
          </p:cNvPr>
          <p:cNvSpPr/>
          <p:nvPr/>
        </p:nvSpPr>
        <p:spPr>
          <a:xfrm rot="10800000" flipV="1">
            <a:off x="393895" y="261930"/>
            <a:ext cx="11394831" cy="1754326"/>
          </a:xfrm>
          <a:prstGeom prst="rect">
            <a:avLst/>
          </a:prstGeom>
        </p:spPr>
        <p:txBody>
          <a:bodyPr wrap="square">
            <a:spAutoFit/>
          </a:bodyPr>
          <a:lstStyle/>
          <a:p>
            <a:pPr lvl="0" algn="ctr"/>
            <a:endParaRPr lang="en-GB" sz="3600" dirty="0">
              <a:solidFill>
                <a:srgbClr val="00B050"/>
              </a:solidFill>
              <a:latin typeface="+mj-lt"/>
            </a:endParaRPr>
          </a:p>
          <a:p>
            <a:pPr lvl="0" algn="ctr"/>
            <a:r>
              <a:rPr lang="en-GB" sz="3600" dirty="0">
                <a:solidFill>
                  <a:srgbClr val="00B050"/>
                </a:solidFill>
                <a:latin typeface="+mj-lt"/>
              </a:rPr>
              <a:t>Our data protection policy helps to protect us from exposure to data security risks, including:</a:t>
            </a:r>
          </a:p>
        </p:txBody>
      </p:sp>
      <p:sp>
        <p:nvSpPr>
          <p:cNvPr id="4" name="Rectangle 3">
            <a:extLst>
              <a:ext uri="{FF2B5EF4-FFF2-40B4-BE49-F238E27FC236}">
                <a16:creationId xmlns:a16="http://schemas.microsoft.com/office/drawing/2014/main" id="{1D48D422-C39D-437A-8C8A-192D3F6227E8}"/>
              </a:ext>
            </a:extLst>
          </p:cNvPr>
          <p:cNvSpPr/>
          <p:nvPr/>
        </p:nvSpPr>
        <p:spPr>
          <a:xfrm>
            <a:off x="393895" y="1563041"/>
            <a:ext cx="11394831" cy="5323124"/>
          </a:xfrm>
          <a:prstGeom prst="rect">
            <a:avLst/>
          </a:prstGeom>
        </p:spPr>
        <p:txBody>
          <a:bodyPr wrap="square">
            <a:spAutoFit/>
          </a:bodyPr>
          <a:lstStyle/>
          <a:p>
            <a:pPr lvl="0">
              <a:spcAft>
                <a:spcPts val="0"/>
              </a:spcAft>
            </a:pPr>
            <a:endParaRPr lang="en-GB" dirty="0">
              <a:solidFill>
                <a:schemeClr val="tx1">
                  <a:lumMod val="65000"/>
                  <a:lumOff val="35000"/>
                </a:schemeClr>
              </a:solidFill>
              <a:latin typeface="Helvetica" panose="020B0604020202020204" pitchFamily="34" charset="0"/>
              <a:ea typeface="Times New Roman" panose="02020603050405020304" pitchFamily="18" charset="0"/>
              <a:cs typeface="Calibri" panose="020F0502020204030204" pitchFamily="34" charset="0"/>
            </a:endParaRPr>
          </a:p>
          <a:p>
            <a:pPr marL="342900" lvl="0" indent="-342900">
              <a:spcAft>
                <a:spcPts val="0"/>
              </a:spcAft>
              <a:buFont typeface="Arial" panose="020B0604020202020204" pitchFamily="34" charset="0"/>
              <a:buChar char="•"/>
            </a:pPr>
            <a:endParaRPr lang="en-GB" sz="2400" dirty="0">
              <a:solidFill>
                <a:schemeClr val="tx1">
                  <a:lumMod val="65000"/>
                  <a:lumOff val="35000"/>
                </a:schemeClr>
              </a:solidFill>
              <a:ea typeface="Times New Roman" panose="02020603050405020304" pitchFamily="18" charset="0"/>
              <a:cs typeface="Calibri" panose="020F0502020204030204" pitchFamily="34" charset="0"/>
            </a:endParaRPr>
          </a:p>
          <a:p>
            <a:pPr marL="342900" lvl="0" indent="-342900">
              <a:spcAft>
                <a:spcPts val="0"/>
              </a:spcAft>
              <a:buFont typeface="Arial" panose="020B0604020202020204" pitchFamily="34" charset="0"/>
              <a:buChar char="•"/>
            </a:pPr>
            <a:endParaRPr lang="en-GB" sz="2400" dirty="0">
              <a:solidFill>
                <a:schemeClr val="tx1">
                  <a:lumMod val="65000"/>
                  <a:lumOff val="35000"/>
                </a:schemeClr>
              </a:solidFill>
              <a:ea typeface="Times New Roman" panose="02020603050405020304" pitchFamily="18" charset="0"/>
              <a:cs typeface="Calibri" panose="020F0502020204030204" pitchFamily="34" charset="0"/>
            </a:endParaRPr>
          </a:p>
          <a:p>
            <a:pPr marL="457200" lvl="0" indent="-457200">
              <a:spcAft>
                <a:spcPts val="0"/>
              </a:spcAft>
              <a:buFont typeface="Arial" panose="020B0604020202020204" pitchFamily="34" charset="0"/>
              <a:buChar char="•"/>
            </a:pPr>
            <a:r>
              <a:rPr lang="en-GB" sz="2800" dirty="0">
                <a:solidFill>
                  <a:schemeClr val="tx1">
                    <a:lumMod val="65000"/>
                    <a:lumOff val="35000"/>
                  </a:schemeClr>
                </a:solidFill>
                <a:ea typeface="Times New Roman" panose="02020603050405020304" pitchFamily="18" charset="0"/>
                <a:cs typeface="Calibri" panose="020F0502020204030204" pitchFamily="34" charset="0"/>
              </a:rPr>
              <a:t>Breaches of confidentiality – for example, information being given out inappropriately about our members, volunteers or staff.</a:t>
            </a:r>
            <a:endParaRPr lang="en-GB" sz="2800" dirty="0">
              <a:solidFill>
                <a:schemeClr val="tx1">
                  <a:lumMod val="65000"/>
                  <a:lumOff val="35000"/>
                </a:schemeClr>
              </a:solidFill>
            </a:endParaRPr>
          </a:p>
          <a:p>
            <a:pPr marL="457200">
              <a:lnSpc>
                <a:spcPct val="107000"/>
              </a:lnSpc>
              <a:spcAft>
                <a:spcPts val="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en-GB" sz="2800" dirty="0">
                <a:solidFill>
                  <a:srgbClr val="00B050"/>
                </a:solidFill>
                <a:ea typeface="Times New Roman" panose="02020603050405020304" pitchFamily="18" charset="0"/>
                <a:cs typeface="Calibri" panose="020F0502020204030204" pitchFamily="34" charset="0"/>
              </a:rPr>
              <a:t>Failing to offer choice when seeking consent as our legal basis for processing – for instance, all individuals should be free to choose how we use data relating to them.</a:t>
            </a:r>
            <a:endParaRPr lang="en-GB" sz="2800" dirty="0">
              <a:solidFill>
                <a:srgbClr val="00B050"/>
              </a:solidFill>
            </a:endParaRPr>
          </a:p>
          <a:p>
            <a:pPr marL="457200">
              <a:lnSpc>
                <a:spcPct val="107000"/>
              </a:lnSpc>
              <a:spcAft>
                <a:spcPts val="0"/>
              </a:spcAft>
            </a:pPr>
            <a:r>
              <a:rPr lang="en-GB" sz="2800" dirty="0">
                <a:solidFill>
                  <a:srgbClr val="00B050"/>
                </a:solidFill>
                <a:ea typeface="Times New Roman" panose="02020603050405020304" pitchFamily="18" charset="0"/>
                <a:cs typeface="Calibri" panose="020F0502020204030204" pitchFamily="34" charset="0"/>
              </a:rPr>
              <a:t> </a:t>
            </a:r>
            <a:endParaRPr lang="en-GB" sz="2800" dirty="0">
              <a:solidFill>
                <a:srgbClr val="00B050"/>
              </a:solidFill>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en-GB" sz="2800" dirty="0">
                <a:solidFill>
                  <a:schemeClr val="tx1">
                    <a:lumMod val="65000"/>
                    <a:lumOff val="35000"/>
                  </a:schemeClr>
                </a:solidFill>
                <a:ea typeface="Times New Roman" panose="02020603050405020304" pitchFamily="18" charset="0"/>
                <a:cs typeface="Calibri" panose="020F0502020204030204" pitchFamily="34" charset="0"/>
              </a:rPr>
              <a:t>Reputational damage – for instance, we could suffer if hackers or thieves successfully gained access to personal data.</a:t>
            </a:r>
            <a:endParaRPr lang="en-GB" sz="2800" dirty="0">
              <a:solidFill>
                <a:schemeClr val="tx1">
                  <a:lumMod val="65000"/>
                  <a:lumOff val="35000"/>
                </a:schemeClr>
              </a:solidFill>
            </a:endParaRPr>
          </a:p>
          <a:p>
            <a:pPr marL="457200">
              <a:lnSpc>
                <a:spcPct val="107000"/>
              </a:lnSpc>
              <a:spcAft>
                <a:spcPts val="800"/>
              </a:spcAft>
            </a:pPr>
            <a:r>
              <a:rPr lang="en-GB" dirty="0">
                <a:latin typeface="Helvetica" panose="020B0604020202020204" pitchFamily="34" charset="0"/>
                <a:ea typeface="Times New Roman" panose="02020603050405020304" pitchFamily="18" charset="0"/>
                <a:cs typeface="Calibri" panose="020F0502020204030204" pitchFamily="34" charset="0"/>
              </a:rPr>
              <a:t> </a:t>
            </a:r>
            <a:endParaRPr lang="en-GB" dirty="0"/>
          </a:p>
        </p:txBody>
      </p:sp>
    </p:spTree>
    <p:extLst>
      <p:ext uri="{BB962C8B-B14F-4D97-AF65-F5344CB8AC3E}">
        <p14:creationId xmlns:p14="http://schemas.microsoft.com/office/powerpoint/2010/main" val="56933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 name="Title 1">
            <a:extLst>
              <a:ext uri="{FF2B5EF4-FFF2-40B4-BE49-F238E27FC236}">
                <a16:creationId xmlns:a16="http://schemas.microsoft.com/office/drawing/2014/main" id="{8358A9B6-E680-4D3D-B8D8-F94F84291DCD}"/>
              </a:ext>
            </a:extLst>
          </p:cNvPr>
          <p:cNvSpPr>
            <a:spLocks noGrp="1"/>
          </p:cNvSpPr>
          <p:nvPr>
            <p:ph type="title"/>
          </p:nvPr>
        </p:nvSpPr>
        <p:spPr>
          <a:xfrm>
            <a:off x="444304" y="598779"/>
            <a:ext cx="3715448" cy="5804216"/>
          </a:xfrm>
        </p:spPr>
        <p:style>
          <a:lnRef idx="2">
            <a:schemeClr val="accent1"/>
          </a:lnRef>
          <a:fillRef idx="1">
            <a:schemeClr val="lt1"/>
          </a:fillRef>
          <a:effectRef idx="0">
            <a:schemeClr val="accent1"/>
          </a:effectRef>
          <a:fontRef idx="minor">
            <a:schemeClr val="dk1"/>
          </a:fontRef>
        </p:style>
        <p:txBody>
          <a:bodyPr anchor="ctr">
            <a:normAutofit/>
          </a:bodyPr>
          <a:lstStyle/>
          <a:p>
            <a:pPr algn="ctr"/>
            <a:br>
              <a:rPr lang="en-GB" sz="3200" dirty="0"/>
            </a:br>
            <a:br>
              <a:rPr lang="en-GB" sz="3200" dirty="0"/>
            </a:br>
            <a:r>
              <a:rPr lang="en-GB" sz="3200" dirty="0">
                <a:solidFill>
                  <a:schemeClr val="bg1">
                    <a:lumMod val="65000"/>
                    <a:lumOff val="35000"/>
                  </a:schemeClr>
                </a:solidFill>
              </a:rPr>
              <a:t>General Data Protection Regulation (GDPR)</a:t>
            </a:r>
            <a:br>
              <a:rPr lang="en-GB" sz="3200" dirty="0">
                <a:solidFill>
                  <a:schemeClr val="bg1">
                    <a:lumMod val="65000"/>
                    <a:lumOff val="35000"/>
                  </a:schemeClr>
                </a:solidFill>
              </a:rPr>
            </a:br>
            <a:br>
              <a:rPr lang="en-GB" sz="3200" dirty="0">
                <a:solidFill>
                  <a:schemeClr val="bg1">
                    <a:lumMod val="65000"/>
                    <a:lumOff val="35000"/>
                  </a:schemeClr>
                </a:solidFill>
              </a:rPr>
            </a:br>
            <a:r>
              <a:rPr lang="en-GB" sz="3200" dirty="0">
                <a:solidFill>
                  <a:schemeClr val="bg1">
                    <a:lumMod val="65000"/>
                    <a:lumOff val="35000"/>
                  </a:schemeClr>
                </a:solidFill>
              </a:rPr>
              <a:t>25 may 2018</a:t>
            </a:r>
            <a:br>
              <a:rPr lang="en-GB" sz="3200" dirty="0">
                <a:solidFill>
                  <a:schemeClr val="bg1">
                    <a:lumMod val="65000"/>
                    <a:lumOff val="35000"/>
                  </a:schemeClr>
                </a:solidFill>
              </a:rPr>
            </a:br>
            <a:r>
              <a:rPr lang="en-GB" sz="3200" b="1" dirty="0">
                <a:solidFill>
                  <a:schemeClr val="bg1">
                    <a:lumMod val="65000"/>
                    <a:lumOff val="35000"/>
                  </a:schemeClr>
                </a:solidFill>
              </a:rPr>
              <a:t> </a:t>
            </a:r>
            <a:br>
              <a:rPr lang="en-GB" sz="3200" b="1" dirty="0">
                <a:solidFill>
                  <a:schemeClr val="bg1">
                    <a:lumMod val="65000"/>
                    <a:lumOff val="35000"/>
                  </a:schemeClr>
                </a:solidFill>
              </a:rPr>
            </a:br>
            <a:endParaRPr lang="en-GB" sz="3200" dirty="0">
              <a:solidFill>
                <a:schemeClr val="tx1">
                  <a:lumMod val="50000"/>
                </a:schemeClr>
              </a:solidFill>
            </a:endParaRPr>
          </a:p>
        </p:txBody>
      </p:sp>
      <p:sp>
        <p:nvSpPr>
          <p:cNvPr id="22" name="Rectangle 21">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01200"/>
            <a:ext cx="7498616" cy="579959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66AA0507-EC6E-4D74-8EB8-918253E6BE1F}"/>
              </a:ext>
            </a:extLst>
          </p:cNvPr>
          <p:cNvSpPr>
            <a:spLocks noGrp="1"/>
          </p:cNvSpPr>
          <p:nvPr>
            <p:ph idx="1"/>
          </p:nvPr>
        </p:nvSpPr>
        <p:spPr>
          <a:xfrm>
            <a:off x="4443837" y="1720212"/>
            <a:ext cx="7059657" cy="4395237"/>
          </a:xfrm>
        </p:spPr>
        <p:txBody>
          <a:bodyPr vert="horz" lIns="91440" tIns="45720" rIns="91440" bIns="45720" rtlCol="0" anchor="ctr">
            <a:noAutofit/>
          </a:bodyPr>
          <a:lstStyle/>
          <a:p>
            <a:pPr marL="0" indent="0" algn="ctr">
              <a:buNone/>
            </a:pPr>
            <a:r>
              <a:rPr lang="en-GB" sz="2900" dirty="0">
                <a:solidFill>
                  <a:schemeClr val="tx1"/>
                </a:solidFill>
              </a:rPr>
              <a:t>The General Data Protection Regulation (GDPR) came into effect in the UK in May- 2018, replacing existing legislation on data protection (the Data Protection Act 1998). </a:t>
            </a:r>
            <a:endParaRPr lang="en-US" sz="2900" dirty="0">
              <a:solidFill>
                <a:schemeClr val="tx1"/>
              </a:solidFill>
            </a:endParaRPr>
          </a:p>
          <a:p>
            <a:pPr marL="0" indent="0" algn="ctr">
              <a:buNone/>
            </a:pPr>
            <a:r>
              <a:rPr lang="en-GB" sz="2900" dirty="0">
                <a:solidFill>
                  <a:schemeClr val="tx1"/>
                </a:solidFill>
              </a:rPr>
              <a:t>The aim of GDPR is to provide individuals more rights and protection in how their personal data is used by organisations.</a:t>
            </a:r>
            <a:endParaRPr lang="en-US" sz="2900" dirty="0">
              <a:solidFill>
                <a:schemeClr val="tx1"/>
              </a:solidFill>
            </a:endParaRPr>
          </a:p>
        </p:txBody>
      </p:sp>
      <p:sp>
        <p:nvSpPr>
          <p:cNvPr id="19" name="TextBox 18">
            <a:extLst>
              <a:ext uri="{FF2B5EF4-FFF2-40B4-BE49-F238E27FC236}">
                <a16:creationId xmlns:a16="http://schemas.microsoft.com/office/drawing/2014/main" id="{A90DAB2E-150B-490D-B6A7-077FC8215FDA}"/>
              </a:ext>
            </a:extLst>
          </p:cNvPr>
          <p:cNvSpPr txBox="1"/>
          <p:nvPr/>
        </p:nvSpPr>
        <p:spPr>
          <a:xfrm>
            <a:off x="4781009" y="997851"/>
            <a:ext cx="6438183" cy="64633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3600" dirty="0">
                <a:solidFill>
                  <a:srgbClr val="00B050"/>
                </a:solidFill>
              </a:rPr>
              <a:t>INTRODUCTION TO GDPR</a:t>
            </a:r>
            <a:endParaRPr lang="en-US" sz="3600" dirty="0">
              <a:solidFill>
                <a:srgbClr val="00B050"/>
              </a:solidFill>
            </a:endParaRPr>
          </a:p>
        </p:txBody>
      </p:sp>
    </p:spTree>
    <p:extLst>
      <p:ext uri="{BB962C8B-B14F-4D97-AF65-F5344CB8AC3E}">
        <p14:creationId xmlns:p14="http://schemas.microsoft.com/office/powerpoint/2010/main" val="306844856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3" name="TextBox 2">
            <a:extLst>
              <a:ext uri="{FF2B5EF4-FFF2-40B4-BE49-F238E27FC236}">
                <a16:creationId xmlns:a16="http://schemas.microsoft.com/office/drawing/2014/main" id="{FA80846D-B784-4271-9CD2-04B52007DD66}"/>
              </a:ext>
            </a:extLst>
          </p:cNvPr>
          <p:cNvSpPr txBox="1"/>
          <p:nvPr/>
        </p:nvSpPr>
        <p:spPr>
          <a:xfrm>
            <a:off x="439947" y="917542"/>
            <a:ext cx="11326481" cy="5632311"/>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dirty="0"/>
              <a:t> </a:t>
            </a:r>
            <a:r>
              <a:rPr lang="en-GB" sz="3600" dirty="0"/>
              <a:t> </a:t>
            </a:r>
            <a:endParaRPr lang="en-US" dirty="0"/>
          </a:p>
          <a:p>
            <a:pPr algn="ctr"/>
            <a:r>
              <a:rPr lang="en-GB" sz="3600" dirty="0">
                <a:solidFill>
                  <a:schemeClr val="tx1">
                    <a:lumMod val="65000"/>
                    <a:lumOff val="35000"/>
                  </a:schemeClr>
                </a:solidFill>
              </a:rPr>
              <a:t>Hillhall Presbyterian Church, Congregations, Presbyteries and The Presbyterian Church in Ireland – all separate charities in their own right - must comply with its requirements, just like any other charity or organisation. </a:t>
            </a:r>
            <a:endParaRPr lang="en-GB" dirty="0">
              <a:solidFill>
                <a:schemeClr val="tx1">
                  <a:lumMod val="65000"/>
                  <a:lumOff val="35000"/>
                </a:schemeClr>
              </a:solidFill>
            </a:endParaRPr>
          </a:p>
          <a:p>
            <a:pPr algn="ctr"/>
            <a:r>
              <a:rPr lang="en-GB" sz="3600" dirty="0">
                <a:solidFill>
                  <a:schemeClr val="tx1">
                    <a:lumMod val="65000"/>
                    <a:lumOff val="35000"/>
                  </a:schemeClr>
                </a:solidFill>
              </a:rPr>
              <a:t>The purpose of this information evening is to provide an insight into GDPR ensuring Hillhall Presbyterian Church and its organisations are compliant with all of the regulations governed by the legislation.  </a:t>
            </a:r>
          </a:p>
          <a:p>
            <a:pPr algn="ctr"/>
            <a:endParaRPr lang="en-GB" sz="3600" dirty="0">
              <a:solidFill>
                <a:srgbClr val="000000"/>
              </a:solidFill>
            </a:endParaRP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Tree>
    <p:extLst>
      <p:ext uri="{BB962C8B-B14F-4D97-AF65-F5344CB8AC3E}">
        <p14:creationId xmlns:p14="http://schemas.microsoft.com/office/powerpoint/2010/main" val="2664926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br>
              <a:rPr lang="en-GB" sz="3200" dirty="0"/>
            </a:br>
            <a:r>
              <a:rPr lang="en-GB" sz="3200" dirty="0">
                <a:solidFill>
                  <a:srgbClr val="00B050"/>
                </a:solidFill>
              </a:rPr>
              <a:t>Background to gdpr</a:t>
            </a:r>
            <a:br>
              <a:rPr lang="en-GB" sz="3200" dirty="0"/>
            </a:br>
            <a:r>
              <a:rPr lang="en-GB" dirty="0"/>
              <a:t> </a:t>
            </a:r>
            <a:br>
              <a:rPr lang="en-GB" dirty="0"/>
            </a:br>
            <a:endParaRPr lang="en-GB" dirty="0"/>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b">
            <a:normAutofit/>
          </a:bodyPr>
          <a:lstStyle/>
          <a:p>
            <a:pPr marL="0" indent="0" algn="ctr">
              <a:buNone/>
            </a:pPr>
            <a:r>
              <a:rPr lang="en-GB" sz="3200" dirty="0">
                <a:solidFill>
                  <a:schemeClr val="tx1">
                    <a:lumMod val="65000"/>
                    <a:lumOff val="35000"/>
                  </a:schemeClr>
                </a:solidFill>
              </a:rPr>
              <a:t>We’ve evolved in the way we generate, store, access and use data. The types of data that are held by many organisations on individuals has also significantly changed and can include genetic and biometric data as well as image and sound. </a:t>
            </a:r>
          </a:p>
          <a:p>
            <a:pPr marL="0" indent="0" algn="ctr">
              <a:buNone/>
            </a:pPr>
            <a:r>
              <a:rPr lang="en-GB" sz="3200" dirty="0">
                <a:solidFill>
                  <a:schemeClr val="tx1">
                    <a:lumMod val="65000"/>
                    <a:lumOff val="35000"/>
                  </a:schemeClr>
                </a:solidFill>
              </a:rPr>
              <a:t>With the emergence of new technologies it has also become much easier to identify individuals from elements of personal data. </a:t>
            </a:r>
            <a:endParaRPr lang="en-US" sz="3200" dirty="0">
              <a:solidFill>
                <a:schemeClr val="tx1">
                  <a:lumMod val="65000"/>
                  <a:lumOff val="35000"/>
                </a:schemeClr>
              </a:solidFill>
            </a:endParaRPr>
          </a:p>
          <a:p>
            <a:pPr marL="305435" indent="-305435" algn="ctr"/>
            <a:endParaRPr lang="en-GB" sz="3200" dirty="0">
              <a:solidFill>
                <a:schemeClr val="tx1">
                  <a:lumMod val="65000"/>
                  <a:lumOff val="35000"/>
                </a:schemeClr>
              </a:solidFill>
            </a:endParaRP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p:txBody>
          <a:bodyPr/>
          <a:lstStyle/>
          <a:p>
            <a:endParaRPr lang="en-GB" b="1" dirty="0"/>
          </a:p>
          <a:p>
            <a:endParaRPr lang="en-GB" b="1" dirty="0"/>
          </a:p>
        </p:txBody>
      </p:sp>
    </p:spTree>
    <p:extLst>
      <p:ext uri="{BB962C8B-B14F-4D97-AF65-F5344CB8AC3E}">
        <p14:creationId xmlns:p14="http://schemas.microsoft.com/office/powerpoint/2010/main" val="3832614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3" name="TextBox 2">
            <a:extLst>
              <a:ext uri="{FF2B5EF4-FFF2-40B4-BE49-F238E27FC236}">
                <a16:creationId xmlns:a16="http://schemas.microsoft.com/office/drawing/2014/main" id="{FA80846D-B784-4271-9CD2-04B52007DD66}"/>
              </a:ext>
            </a:extLst>
          </p:cNvPr>
          <p:cNvSpPr txBox="1"/>
          <p:nvPr/>
        </p:nvSpPr>
        <p:spPr>
          <a:xfrm>
            <a:off x="483080" y="1617550"/>
            <a:ext cx="11225840" cy="4524315"/>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GB" sz="3200" dirty="0">
              <a:solidFill>
                <a:srgbClr val="404040"/>
              </a:solidFill>
              <a:latin typeface="Gill Sans MT"/>
              <a:ea typeface="Arial"/>
              <a:cs typeface="Arial"/>
            </a:endParaRPr>
          </a:p>
          <a:p>
            <a:pPr algn="ctr"/>
            <a:r>
              <a:rPr lang="en-GB" sz="3200" b="0" i="0" u="none" strike="noStrike" dirty="0">
                <a:solidFill>
                  <a:schemeClr val="tx1">
                    <a:lumMod val="65000"/>
                    <a:lumOff val="35000"/>
                  </a:schemeClr>
                </a:solidFill>
                <a:latin typeface="Gill Sans MT"/>
                <a:ea typeface="Arial"/>
                <a:cs typeface="Arial"/>
              </a:rPr>
              <a:t>The GDPR replaces the Data Protection Act and affects all organisations who process or store personal information. It’s focused on looking after the privacy and rights of the individual, and based on the premise that consumers and </a:t>
            </a:r>
            <a:r>
              <a:rPr lang="en-GB" sz="3200" b="0" i="1" u="none" strike="noStrike" dirty="0">
                <a:solidFill>
                  <a:schemeClr val="tx1">
                    <a:lumMod val="95000"/>
                    <a:lumOff val="5000"/>
                  </a:schemeClr>
                </a:solidFill>
                <a:latin typeface="Gill Sans MT"/>
                <a:ea typeface="Arial"/>
                <a:cs typeface="Arial"/>
              </a:rPr>
              <a:t>data subjects</a:t>
            </a:r>
            <a:r>
              <a:rPr lang="en-GB" sz="3200" i="1" dirty="0">
                <a:solidFill>
                  <a:schemeClr val="tx1">
                    <a:lumMod val="95000"/>
                    <a:lumOff val="5000"/>
                  </a:schemeClr>
                </a:solidFill>
                <a:latin typeface="Gill Sans MT"/>
                <a:ea typeface="Arial"/>
                <a:cs typeface="Arial"/>
              </a:rPr>
              <a:t> (the person whose personal data is processed) </a:t>
            </a:r>
            <a:r>
              <a:rPr lang="en-GB" sz="3200" b="0" i="0" u="none" strike="noStrike" dirty="0">
                <a:solidFill>
                  <a:schemeClr val="tx1">
                    <a:lumMod val="65000"/>
                    <a:lumOff val="35000"/>
                  </a:schemeClr>
                </a:solidFill>
                <a:latin typeface="Gill Sans MT"/>
                <a:ea typeface="Arial"/>
                <a:cs typeface="Arial"/>
              </a:rPr>
              <a:t>should have knowledge of what data is held about them, how it is held, and how it is used. </a:t>
            </a:r>
            <a:r>
              <a:rPr lang="en-US" sz="3200" b="0" i="0" u="none" strike="noStrike" dirty="0">
                <a:solidFill>
                  <a:schemeClr val="tx1">
                    <a:lumMod val="65000"/>
                    <a:lumOff val="35000"/>
                  </a:schemeClr>
                </a:solidFill>
                <a:latin typeface="Gill Sans MT"/>
                <a:ea typeface="Arial"/>
                <a:cs typeface="Arial"/>
              </a:rPr>
              <a:t>​</a:t>
            </a:r>
            <a:endParaRPr lang="en-GB" sz="3200" dirty="0">
              <a:solidFill>
                <a:schemeClr val="tx1">
                  <a:lumMod val="65000"/>
                  <a:lumOff val="35000"/>
                </a:schemeClr>
              </a:solidFill>
              <a:latin typeface="Gill Sans MT"/>
              <a:ea typeface="Arial"/>
              <a:cs typeface="Arial"/>
            </a:endParaRPr>
          </a:p>
          <a:p>
            <a:pPr algn="ctr"/>
            <a:br>
              <a:rPr lang="en-US" sz="3200" b="0" i="0" u="none" strike="noStrike" dirty="0">
                <a:latin typeface="Gill Sans MT"/>
                <a:ea typeface="Arial"/>
                <a:cs typeface="Arial"/>
              </a:rPr>
            </a:br>
            <a:r>
              <a:rPr lang="en-US" sz="3200" b="0" i="0" u="none" strike="noStrike" dirty="0">
                <a:solidFill>
                  <a:srgbClr val="000000"/>
                </a:solidFill>
                <a:latin typeface="Gill Sans MT"/>
                <a:ea typeface="Arial"/>
                <a:cs typeface="Arial"/>
              </a:rPr>
              <a:t>​</a:t>
            </a:r>
            <a:endParaRPr lang="en-GB" sz="3200" dirty="0">
              <a:solidFill>
                <a:srgbClr val="000000"/>
              </a:solidFill>
            </a:endParaRP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Tree>
    <p:extLst>
      <p:ext uri="{BB962C8B-B14F-4D97-AF65-F5344CB8AC3E}">
        <p14:creationId xmlns:p14="http://schemas.microsoft.com/office/powerpoint/2010/main" val="3402650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3" name="TextBox 2">
            <a:extLst>
              <a:ext uri="{FF2B5EF4-FFF2-40B4-BE49-F238E27FC236}">
                <a16:creationId xmlns:a16="http://schemas.microsoft.com/office/drawing/2014/main" id="{FA80846D-B784-4271-9CD2-04B52007DD66}"/>
              </a:ext>
            </a:extLst>
          </p:cNvPr>
          <p:cNvSpPr txBox="1"/>
          <p:nvPr/>
        </p:nvSpPr>
        <p:spPr>
          <a:xfrm>
            <a:off x="425571" y="2417587"/>
            <a:ext cx="11383990" cy="2554545"/>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4000" dirty="0">
                <a:solidFill>
                  <a:schemeClr val="tx1">
                    <a:lumMod val="65000"/>
                    <a:lumOff val="35000"/>
                  </a:schemeClr>
                </a:solidFill>
                <a:latin typeface="Gill Sans MT"/>
                <a:cs typeface="Arial"/>
              </a:rPr>
              <a:t>GDPR is EU generated legislation that has been  introduced in the UK &amp; the Republic of Ireland and there is no indication that it will cease to apply as a consequence of BREXIT.  </a:t>
            </a:r>
            <a:r>
              <a:rPr lang="en-US" sz="4000" b="0" i="0" u="none" strike="noStrike" dirty="0">
                <a:solidFill>
                  <a:schemeClr val="tx1">
                    <a:lumMod val="65000"/>
                    <a:lumOff val="35000"/>
                  </a:schemeClr>
                </a:solidFill>
                <a:latin typeface="Gill Sans MT"/>
                <a:ea typeface="Arial"/>
                <a:cs typeface="Arial"/>
              </a:rPr>
              <a:t>​</a:t>
            </a:r>
            <a:endParaRPr lang="en-GB" sz="4000" dirty="0">
              <a:solidFill>
                <a:schemeClr val="tx1">
                  <a:lumMod val="65000"/>
                  <a:lumOff val="35000"/>
                </a:schemeClr>
              </a:solidFill>
            </a:endParaRP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Tree>
    <p:extLst>
      <p:ext uri="{BB962C8B-B14F-4D97-AF65-F5344CB8AC3E}">
        <p14:creationId xmlns:p14="http://schemas.microsoft.com/office/powerpoint/2010/main" val="2570491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br>
              <a:rPr lang="en-GB" sz="3200" dirty="0"/>
            </a:br>
            <a:r>
              <a:rPr lang="en-GB" sz="3600" dirty="0">
                <a:solidFill>
                  <a:srgbClr val="00B050"/>
                </a:solidFill>
              </a:rPr>
              <a:t>Underlying principles</a:t>
            </a:r>
            <a:br>
              <a:rPr lang="en-GB" sz="3600" dirty="0">
                <a:solidFill>
                  <a:srgbClr val="00B050"/>
                </a:solidFill>
              </a:rPr>
            </a:br>
            <a:r>
              <a:rPr lang="en-GB" sz="3600" dirty="0">
                <a:solidFill>
                  <a:srgbClr val="00B050"/>
                </a:solidFill>
              </a:rPr>
              <a:t>I.</a:t>
            </a:r>
            <a:br>
              <a:rPr lang="en-GB" sz="3600" dirty="0">
                <a:solidFill>
                  <a:srgbClr val="00B050"/>
                </a:solidFill>
              </a:rPr>
            </a:br>
            <a:r>
              <a:rPr lang="en-GB" dirty="0"/>
              <a:t> </a:t>
            </a:r>
            <a:br>
              <a:rPr lang="en-GB" dirty="0"/>
            </a:br>
            <a:endParaRPr lang="en-GB" dirty="0"/>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sz="2800" dirty="0">
              <a:solidFill>
                <a:schemeClr val="tx1">
                  <a:lumMod val="65000"/>
                  <a:lumOff val="35000"/>
                </a:schemeClr>
              </a:solidFill>
            </a:endParaRPr>
          </a:p>
          <a:p>
            <a:pPr marL="0" indent="0">
              <a:buNone/>
            </a:pPr>
            <a:r>
              <a:rPr lang="en-GB" sz="2800" dirty="0">
                <a:solidFill>
                  <a:schemeClr val="tx1">
                    <a:lumMod val="65000"/>
                    <a:lumOff val="35000"/>
                  </a:schemeClr>
                </a:solidFill>
              </a:rPr>
              <a:t>The law is complex, but there are a number of underlying principles, including that </a:t>
            </a:r>
            <a:r>
              <a:rPr lang="en-GB" sz="2800" i="1" dirty="0">
                <a:solidFill>
                  <a:schemeClr val="tx1">
                    <a:lumMod val="95000"/>
                    <a:lumOff val="5000"/>
                  </a:schemeClr>
                </a:solidFill>
              </a:rPr>
              <a:t>personal data (information about a living individual which is capable of identifying that individual):</a:t>
            </a:r>
            <a:endParaRPr lang="en-GB" dirty="0">
              <a:solidFill>
                <a:schemeClr val="tx1">
                  <a:lumMod val="95000"/>
                  <a:lumOff val="5000"/>
                </a:schemeClr>
              </a:solidFill>
            </a:endParaRPr>
          </a:p>
          <a:p>
            <a:pPr marL="0" indent="0">
              <a:buNone/>
            </a:pPr>
            <a:r>
              <a:rPr lang="en-GB" sz="2800" dirty="0">
                <a:solidFill>
                  <a:srgbClr val="00B050"/>
                </a:solidFill>
              </a:rPr>
              <a:t>• will be processed lawfully, fairly and transparently.   </a:t>
            </a:r>
          </a:p>
          <a:p>
            <a:pPr marL="0" indent="0">
              <a:buNone/>
            </a:pPr>
            <a:r>
              <a:rPr lang="en-GB" sz="2800" dirty="0">
                <a:solidFill>
                  <a:schemeClr val="tx1">
                    <a:lumMod val="65000"/>
                    <a:lumOff val="35000"/>
                  </a:schemeClr>
                </a:solidFill>
              </a:rPr>
              <a:t>• is only used for a specific </a:t>
            </a:r>
            <a:r>
              <a:rPr lang="en-GB" sz="2800" i="1" dirty="0">
                <a:solidFill>
                  <a:schemeClr val="tx1">
                    <a:lumMod val="95000"/>
                    <a:lumOff val="5000"/>
                  </a:schemeClr>
                </a:solidFill>
              </a:rPr>
              <a:t>processing (anything done with/to personal data, including storing it) </a:t>
            </a:r>
            <a:r>
              <a:rPr lang="en-GB" sz="2800" dirty="0">
                <a:solidFill>
                  <a:schemeClr val="tx1">
                    <a:lumMod val="65000"/>
                    <a:lumOff val="35000"/>
                  </a:schemeClr>
                </a:solidFill>
              </a:rPr>
              <a:t>purpose that the data subject has been made aware of and no other, without further consent.</a:t>
            </a:r>
          </a:p>
          <a:p>
            <a:pPr marL="0" indent="0" algn="ctr">
              <a:buNone/>
            </a:pPr>
            <a:endParaRPr lang="en-GB" sz="2800" dirty="0">
              <a:solidFill>
                <a:schemeClr val="tx1">
                  <a:lumMod val="65000"/>
                  <a:lumOff val="35000"/>
                </a:schemeClr>
              </a:solidFill>
            </a:endParaRPr>
          </a:p>
          <a:p>
            <a:pPr marL="0" indent="0" algn="ctr">
              <a:buNone/>
            </a:pPr>
            <a:endParaRPr lang="en-GB" sz="2800" dirty="0">
              <a:solidFill>
                <a:schemeClr val="tx1">
                  <a:lumMod val="65000"/>
                  <a:lumOff val="35000"/>
                </a:schemeClr>
              </a:solidFill>
            </a:endParaRP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p:txBody>
          <a:bodyPr/>
          <a:lstStyle/>
          <a:p>
            <a:endParaRPr lang="en-GB" b="1" dirty="0"/>
          </a:p>
          <a:p>
            <a:endParaRPr lang="en-GB" b="1" dirty="0"/>
          </a:p>
        </p:txBody>
      </p:sp>
    </p:spTree>
    <p:extLst>
      <p:ext uri="{BB962C8B-B14F-4D97-AF65-F5344CB8AC3E}">
        <p14:creationId xmlns:p14="http://schemas.microsoft.com/office/powerpoint/2010/main" val="1034776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br>
              <a:rPr lang="en-GB" sz="3200" dirty="0"/>
            </a:br>
            <a:r>
              <a:rPr lang="en-GB" sz="3600" dirty="0">
                <a:solidFill>
                  <a:srgbClr val="00B050"/>
                </a:solidFill>
              </a:rPr>
              <a:t>Underlying principles</a:t>
            </a:r>
            <a:br>
              <a:rPr lang="en-GB" sz="3600" dirty="0">
                <a:solidFill>
                  <a:srgbClr val="00B050"/>
                </a:solidFill>
              </a:rPr>
            </a:br>
            <a:r>
              <a:rPr lang="en-GB" sz="3600" dirty="0">
                <a:solidFill>
                  <a:srgbClr val="00B050"/>
                </a:solidFill>
              </a:rPr>
              <a:t>ii.</a:t>
            </a:r>
            <a:br>
              <a:rPr lang="en-GB" sz="3600" dirty="0"/>
            </a:br>
            <a:r>
              <a:rPr lang="en-GB" dirty="0"/>
              <a:t> </a:t>
            </a:r>
            <a:br>
              <a:rPr lang="en-GB" dirty="0"/>
            </a:br>
            <a:endParaRPr lang="en-GB" dirty="0"/>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ctr">
            <a:noAutofit/>
          </a:bodyPr>
          <a:lstStyle/>
          <a:p>
            <a:pPr marL="0" indent="0">
              <a:buNone/>
            </a:pPr>
            <a:r>
              <a:rPr lang="en-GB" sz="2600" dirty="0">
                <a:solidFill>
                  <a:schemeClr val="tx1">
                    <a:lumMod val="65000"/>
                    <a:lumOff val="35000"/>
                  </a:schemeClr>
                </a:solidFill>
              </a:rPr>
              <a:t>• collected on a </a:t>
            </a:r>
            <a:r>
              <a:rPr lang="en-GB" sz="2600" i="1" dirty="0">
                <a:solidFill>
                  <a:schemeClr val="tx1">
                    <a:lumMod val="95000"/>
                    <a:lumOff val="5000"/>
                  </a:schemeClr>
                </a:solidFill>
              </a:rPr>
              <a:t>data subject </a:t>
            </a:r>
            <a:r>
              <a:rPr lang="en-GB" sz="2600" dirty="0">
                <a:solidFill>
                  <a:schemeClr val="tx1">
                    <a:lumMod val="65000"/>
                    <a:lumOff val="35000"/>
                  </a:schemeClr>
                </a:solidFill>
              </a:rPr>
              <a:t>should be “adequate, relevant and limited.” i.e. only the minimum amount of data should be kept for specific processing. </a:t>
            </a:r>
          </a:p>
          <a:p>
            <a:pPr marL="0" indent="0">
              <a:buNone/>
            </a:pPr>
            <a:r>
              <a:rPr lang="en-GB" sz="2600" dirty="0">
                <a:solidFill>
                  <a:srgbClr val="00B050"/>
                </a:solidFill>
              </a:rPr>
              <a:t>• must be “accurate and where necessary kept up to date”.   </a:t>
            </a:r>
          </a:p>
          <a:p>
            <a:pPr marL="0" indent="0">
              <a:buNone/>
            </a:pPr>
            <a:r>
              <a:rPr lang="en-GB" sz="2600" dirty="0">
                <a:solidFill>
                  <a:schemeClr val="tx1">
                    <a:lumMod val="65000"/>
                    <a:lumOff val="35000"/>
                  </a:schemeClr>
                </a:solidFill>
              </a:rPr>
              <a:t>• should not be stored for longer than is necessary, and that storage is safe and secure.</a:t>
            </a:r>
          </a:p>
          <a:p>
            <a:pPr marL="0" indent="0" algn="ctr">
              <a:buNone/>
            </a:pPr>
            <a:endParaRPr lang="en-GB" sz="2800" dirty="0">
              <a:solidFill>
                <a:schemeClr val="tx1">
                  <a:lumMod val="65000"/>
                  <a:lumOff val="35000"/>
                </a:schemeClr>
              </a:solidFill>
            </a:endParaRP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p:txBody>
          <a:bodyPr/>
          <a:lstStyle/>
          <a:p>
            <a:endParaRPr lang="en-GB" b="1" dirty="0"/>
          </a:p>
          <a:p>
            <a:endParaRPr lang="en-GB" b="1" dirty="0"/>
          </a:p>
        </p:txBody>
      </p:sp>
    </p:spTree>
    <p:extLst>
      <p:ext uri="{BB962C8B-B14F-4D97-AF65-F5344CB8AC3E}">
        <p14:creationId xmlns:p14="http://schemas.microsoft.com/office/powerpoint/2010/main" val="558249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PERSONAL</a:t>
            </a:r>
            <a:br>
              <a:rPr lang="en-GB" sz="3600" dirty="0">
                <a:solidFill>
                  <a:srgbClr val="00B050"/>
                </a:solidFill>
              </a:rPr>
            </a:br>
            <a:r>
              <a:rPr lang="en-GB" sz="3600" dirty="0">
                <a:solidFill>
                  <a:srgbClr val="00B050"/>
                </a:solidFill>
              </a:rPr>
              <a:t>DATA </a:t>
            </a:r>
            <a:br>
              <a:rPr lang="en-GB" sz="3600" dirty="0">
                <a:solidFill>
                  <a:srgbClr val="00B050"/>
                </a:solidFill>
              </a:rPr>
            </a:br>
            <a:r>
              <a:rPr lang="en-GB" sz="3600" dirty="0">
                <a:solidFill>
                  <a:srgbClr val="00B050"/>
                </a:solidFill>
              </a:rPr>
              <a:t>EXPLAINED</a:t>
            </a:r>
            <a:endParaRPr lang="en-GB" sz="3600" dirty="0">
              <a:solidFill>
                <a:srgbClr val="92D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sz="2800" dirty="0">
              <a:solidFill>
                <a:schemeClr val="tx1">
                  <a:lumMod val="65000"/>
                  <a:lumOff val="35000"/>
                </a:schemeClr>
              </a:solidFill>
            </a:endParaRPr>
          </a:p>
          <a:p>
            <a:pPr marL="0" indent="0">
              <a:buNone/>
            </a:pP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br>
              <a:rPr lang="en-GB" dirty="0">
                <a:solidFill>
                  <a:schemeClr val="tx1">
                    <a:lumMod val="65000"/>
                    <a:lumOff val="35000"/>
                  </a:schemeClr>
                </a:solidFill>
              </a:rPr>
            </a:br>
            <a:endParaRPr lang="en-GB" dirty="0">
              <a:solidFill>
                <a:schemeClr val="tx1">
                  <a:lumMod val="65000"/>
                  <a:lumOff val="35000"/>
                </a:schemeClr>
              </a:solidFill>
            </a:endParaRP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p:txBody>
          <a:bodyPr/>
          <a:lstStyle/>
          <a:p>
            <a:endParaRPr lang="en-GB" b="1" dirty="0"/>
          </a:p>
          <a:p>
            <a:endParaRPr lang="en-GB" b="1" dirty="0"/>
          </a:p>
        </p:txBody>
      </p:sp>
      <p:sp>
        <p:nvSpPr>
          <p:cNvPr id="5" name="TextBox 4">
            <a:extLst>
              <a:ext uri="{FF2B5EF4-FFF2-40B4-BE49-F238E27FC236}">
                <a16:creationId xmlns:a16="http://schemas.microsoft.com/office/drawing/2014/main" id="{4EA51756-47BC-4A53-BA9D-56B37083F6ED}"/>
              </a:ext>
            </a:extLst>
          </p:cNvPr>
          <p:cNvSpPr txBox="1"/>
          <p:nvPr/>
        </p:nvSpPr>
        <p:spPr>
          <a:xfrm>
            <a:off x="4249948" y="626853"/>
            <a:ext cx="7487728"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3200" b="1" dirty="0">
              <a:solidFill>
                <a:schemeClr val="tx1">
                  <a:lumMod val="65000"/>
                  <a:lumOff val="35000"/>
                </a:schemeClr>
              </a:solidFill>
              <a:latin typeface="Gill Sans MT"/>
              <a:ea typeface="+mj-ea"/>
              <a:cs typeface="+mj-cs"/>
            </a:endParaRPr>
          </a:p>
          <a:p>
            <a:r>
              <a:rPr lang="en-GB" sz="3200" i="1" dirty="0">
                <a:latin typeface="Gill Sans MT"/>
                <a:ea typeface="+mj-ea"/>
                <a:cs typeface="+mj-cs"/>
              </a:rPr>
              <a:t>Personal Data</a:t>
            </a:r>
            <a:endParaRPr lang="en-GB" sz="3200" i="1" dirty="0">
              <a:ea typeface="+mj-ea"/>
              <a:cs typeface="+mj-cs"/>
            </a:endParaRPr>
          </a:p>
          <a:p>
            <a:r>
              <a:rPr lang="en-GB" sz="3200" dirty="0">
                <a:solidFill>
                  <a:schemeClr val="tx1">
                    <a:lumMod val="65000"/>
                    <a:lumOff val="35000"/>
                  </a:schemeClr>
                </a:solidFill>
                <a:ea typeface="+mj-ea"/>
                <a:cs typeface="+mj-cs"/>
              </a:rPr>
              <a:t>… any information relating to an identifiable natural person. That is an individual who can be identified directly or indirectly in particular by reference to an identifier such as name, an identification number, location data, an online identifier or to one or more factors specific to the physical, physiological, genetic, mental, economic, cultural or social identity of that natural person.</a:t>
            </a:r>
          </a:p>
        </p:txBody>
      </p:sp>
    </p:spTree>
    <p:extLst>
      <p:ext uri="{BB962C8B-B14F-4D97-AF65-F5344CB8AC3E}">
        <p14:creationId xmlns:p14="http://schemas.microsoft.com/office/powerpoint/2010/main" val="134140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3" name="TextBox 2">
            <a:extLst>
              <a:ext uri="{FF2B5EF4-FFF2-40B4-BE49-F238E27FC236}">
                <a16:creationId xmlns:a16="http://schemas.microsoft.com/office/drawing/2014/main" id="{FA80846D-B784-4271-9CD2-04B52007DD66}"/>
              </a:ext>
            </a:extLst>
          </p:cNvPr>
          <p:cNvSpPr txBox="1"/>
          <p:nvPr/>
        </p:nvSpPr>
        <p:spPr>
          <a:xfrm>
            <a:off x="554967" y="3254649"/>
            <a:ext cx="11240217" cy="707886"/>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GB" sz="4000" dirty="0">
              <a:solidFill>
                <a:schemeClr val="tx1">
                  <a:lumMod val="65000"/>
                  <a:lumOff val="35000"/>
                </a:schemeClr>
              </a:solidFill>
            </a:endParaRP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5" name="TextBox 4">
            <a:extLst>
              <a:ext uri="{FF2B5EF4-FFF2-40B4-BE49-F238E27FC236}">
                <a16:creationId xmlns:a16="http://schemas.microsoft.com/office/drawing/2014/main" id="{542C97EE-BAD9-4E9F-AE68-C72216E1ABAB}"/>
              </a:ext>
            </a:extLst>
          </p:cNvPr>
          <p:cNvSpPr txBox="1"/>
          <p:nvPr/>
        </p:nvSpPr>
        <p:spPr>
          <a:xfrm>
            <a:off x="483080" y="1024941"/>
            <a:ext cx="11268972" cy="5016758"/>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endParaRPr lang="en-GB" sz="3200" dirty="0">
              <a:latin typeface="Gill Sans MT"/>
              <a:ea typeface="+mj-ea"/>
              <a:cs typeface="+mj-cs"/>
            </a:endParaRPr>
          </a:p>
          <a:p>
            <a:pPr marL="457200" indent="-457200" algn="l">
              <a:buFont typeface="Arial"/>
              <a:buChar char="•"/>
            </a:pPr>
            <a:r>
              <a:rPr lang="en-GB" sz="3600" b="0" i="0" kern="1200" dirty="0">
                <a:solidFill>
                  <a:schemeClr val="tx1">
                    <a:lumMod val="65000"/>
                    <a:lumOff val="35000"/>
                  </a:schemeClr>
                </a:solidFill>
                <a:latin typeface="Gill Sans MT"/>
                <a:ea typeface="+mj-ea"/>
                <a:cs typeface="+mj-cs"/>
              </a:rPr>
              <a:t>Racial or ethnic origin</a:t>
            </a:r>
            <a:endParaRPr lang="en-US" sz="3600" dirty="0">
              <a:solidFill>
                <a:schemeClr val="tx1">
                  <a:lumMod val="65000"/>
                  <a:lumOff val="35000"/>
                </a:schemeClr>
              </a:solidFill>
              <a:latin typeface="Gill Sans MT"/>
              <a:ea typeface="+mj-ea"/>
              <a:cs typeface="+mj-cs"/>
            </a:endParaRP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Political opinions</a:t>
            </a: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Religious or philosophical beliefs</a:t>
            </a: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Trades Union membership</a:t>
            </a: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Physical or mental health or condition</a:t>
            </a: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Sexual life or sexual orientation</a:t>
            </a: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Genetic data</a:t>
            </a:r>
          </a:p>
          <a:p>
            <a:pPr marL="457200" indent="-457200" algn="l" rtl="0">
              <a:buFont typeface="Arial"/>
              <a:buChar char="•"/>
            </a:pPr>
            <a:r>
              <a:rPr lang="en-GB" sz="3600" b="0" i="0" kern="1200" dirty="0">
                <a:solidFill>
                  <a:schemeClr val="tx1">
                    <a:lumMod val="65000"/>
                    <a:lumOff val="35000"/>
                  </a:schemeClr>
                </a:solidFill>
                <a:latin typeface="Gill Sans MT"/>
                <a:ea typeface="+mj-ea"/>
                <a:cs typeface="+mj-cs"/>
              </a:rPr>
              <a:t>Biometric data</a:t>
            </a:r>
            <a:endParaRPr lang="en-GB" sz="3600" dirty="0">
              <a:solidFill>
                <a:schemeClr val="tx1">
                  <a:lumMod val="65000"/>
                  <a:lumOff val="35000"/>
                </a:schemeClr>
              </a:solidFill>
              <a:latin typeface="Gill Sans MT"/>
              <a:ea typeface="+mj-ea"/>
              <a:cs typeface="+mj-cs"/>
            </a:endParaRPr>
          </a:p>
        </p:txBody>
      </p:sp>
      <p:sp>
        <p:nvSpPr>
          <p:cNvPr id="6" name="TextBox 5">
            <a:extLst>
              <a:ext uri="{FF2B5EF4-FFF2-40B4-BE49-F238E27FC236}">
                <a16:creationId xmlns:a16="http://schemas.microsoft.com/office/drawing/2014/main" id="{B077BD29-63BA-40DC-88CE-EC25411BDA35}"/>
              </a:ext>
            </a:extLst>
          </p:cNvPr>
          <p:cNvSpPr txBox="1"/>
          <p:nvPr/>
        </p:nvSpPr>
        <p:spPr>
          <a:xfrm>
            <a:off x="669985" y="885646"/>
            <a:ext cx="10852029"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400" dirty="0">
                <a:solidFill>
                  <a:srgbClr val="00B050"/>
                </a:solidFill>
                <a:latin typeface="Gill Sans MT"/>
                <a:ea typeface="+mj-ea"/>
                <a:cs typeface="+mj-cs"/>
              </a:rPr>
              <a:t>Under GDPR there are special categories of personal data :</a:t>
            </a:r>
            <a:endParaRPr lang="en-US" sz="3400" dirty="0">
              <a:solidFill>
                <a:srgbClr val="00B050"/>
              </a:solidFill>
              <a:ea typeface="+mj-ea"/>
              <a:cs typeface="+mj-cs"/>
            </a:endParaRPr>
          </a:p>
        </p:txBody>
      </p:sp>
    </p:spTree>
    <p:extLst>
      <p:ext uri="{BB962C8B-B14F-4D97-AF65-F5344CB8AC3E}">
        <p14:creationId xmlns:p14="http://schemas.microsoft.com/office/powerpoint/2010/main" val="562371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10EC9-A80A-4F2F-BD8F-DEE03F8CB2B9}"/>
              </a:ext>
            </a:extLst>
          </p:cNvPr>
          <p:cNvSpPr txBox="1"/>
          <p:nvPr/>
        </p:nvSpPr>
        <p:spPr>
          <a:xfrm>
            <a:off x="281797" y="3200400"/>
            <a:ext cx="1162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3" name="TextBox 2">
            <a:extLst>
              <a:ext uri="{FF2B5EF4-FFF2-40B4-BE49-F238E27FC236}">
                <a16:creationId xmlns:a16="http://schemas.microsoft.com/office/drawing/2014/main" id="{FA80846D-B784-4271-9CD2-04B52007DD66}"/>
              </a:ext>
            </a:extLst>
          </p:cNvPr>
          <p:cNvSpPr txBox="1"/>
          <p:nvPr/>
        </p:nvSpPr>
        <p:spPr>
          <a:xfrm>
            <a:off x="554967" y="3254649"/>
            <a:ext cx="11240217" cy="707886"/>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GB" sz="4000" dirty="0">
              <a:solidFill>
                <a:schemeClr val="tx1">
                  <a:lumMod val="65000"/>
                  <a:lumOff val="35000"/>
                </a:schemeClr>
              </a:solidFill>
            </a:endParaRPr>
          </a:p>
        </p:txBody>
      </p:sp>
      <p:sp>
        <p:nvSpPr>
          <p:cNvPr id="4" name="TextBox 3">
            <a:extLst>
              <a:ext uri="{FF2B5EF4-FFF2-40B4-BE49-F238E27FC236}">
                <a16:creationId xmlns:a16="http://schemas.microsoft.com/office/drawing/2014/main" id="{23D660C7-FC43-461E-BB7E-176C73939E51}"/>
              </a:ext>
            </a:extLst>
          </p:cNvPr>
          <p:cNvSpPr txBox="1"/>
          <p:nvPr/>
        </p:nvSpPr>
        <p:spPr>
          <a:xfrm rot="-10800000" flipV="1">
            <a:off x="4867275" y="113906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p>
        </p:txBody>
      </p:sp>
      <p:sp>
        <p:nvSpPr>
          <p:cNvPr id="5" name="TextBox 4">
            <a:extLst>
              <a:ext uri="{FF2B5EF4-FFF2-40B4-BE49-F238E27FC236}">
                <a16:creationId xmlns:a16="http://schemas.microsoft.com/office/drawing/2014/main" id="{542C97EE-BAD9-4E9F-AE68-C72216E1ABAB}"/>
              </a:ext>
            </a:extLst>
          </p:cNvPr>
          <p:cNvSpPr txBox="1"/>
          <p:nvPr/>
        </p:nvSpPr>
        <p:spPr>
          <a:xfrm>
            <a:off x="483080" y="-156330"/>
            <a:ext cx="11240217" cy="6924973"/>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GB" sz="4000" dirty="0">
              <a:solidFill>
                <a:srgbClr val="595959"/>
              </a:solidFill>
              <a:latin typeface="Gill Sans MT"/>
              <a:ea typeface="+mj-ea"/>
              <a:cs typeface="+mj-cs"/>
            </a:endParaRPr>
          </a:p>
          <a:p>
            <a:pPr algn="ctr"/>
            <a:r>
              <a:rPr lang="en-GB" sz="4000" dirty="0">
                <a:solidFill>
                  <a:srgbClr val="00B050"/>
                </a:solidFill>
                <a:latin typeface="Gill Sans MT"/>
                <a:ea typeface="+mj-ea"/>
                <a:cs typeface="+mj-cs"/>
              </a:rPr>
              <a:t>Examples of personal data include :</a:t>
            </a:r>
            <a:endParaRPr lang="en-GB" sz="4000" dirty="0">
              <a:solidFill>
                <a:srgbClr val="00B050"/>
              </a:solidFill>
              <a:latin typeface="Gill Sans MT"/>
              <a:cs typeface="Arial"/>
            </a:endParaRPr>
          </a:p>
          <a:p>
            <a:endParaRPr lang="en-GB" sz="4000" dirty="0">
              <a:solidFill>
                <a:srgbClr val="00B050"/>
              </a:solidFill>
              <a:latin typeface="Gill Sans MT"/>
              <a:ea typeface="+mj-ea"/>
              <a:cs typeface="+mj-cs"/>
            </a:endParaRPr>
          </a:p>
          <a:p>
            <a:pPr marL="571500" indent="-571500">
              <a:buFont typeface="Arial" panose="020B0604020202020204" pitchFamily="34" charset="0"/>
              <a:buChar char="•"/>
            </a:pPr>
            <a:r>
              <a:rPr lang="en-GB" sz="3600" dirty="0">
                <a:solidFill>
                  <a:srgbClr val="595959"/>
                </a:solidFill>
                <a:latin typeface="Gill Sans MT"/>
                <a:ea typeface="+mj-ea"/>
                <a:cs typeface="+mj-cs"/>
              </a:rPr>
              <a:t>Name</a:t>
            </a:r>
          </a:p>
          <a:p>
            <a:pPr marL="571500" indent="-571500">
              <a:buFont typeface="Arial"/>
              <a:buChar char="•"/>
            </a:pPr>
            <a:r>
              <a:rPr lang="en-GB" sz="3600" dirty="0">
                <a:solidFill>
                  <a:srgbClr val="595959"/>
                </a:solidFill>
                <a:latin typeface="Gill Sans MT"/>
                <a:ea typeface="+mj-ea"/>
                <a:cs typeface="+mj-cs"/>
              </a:rPr>
              <a:t>Address </a:t>
            </a:r>
          </a:p>
          <a:p>
            <a:pPr marL="571500" indent="-571500">
              <a:buFont typeface="Arial"/>
              <a:buChar char="•"/>
            </a:pPr>
            <a:r>
              <a:rPr lang="en-GB" sz="3600" dirty="0">
                <a:solidFill>
                  <a:srgbClr val="595959"/>
                </a:solidFill>
                <a:latin typeface="Gill Sans MT"/>
                <a:ea typeface="+mj-ea"/>
                <a:cs typeface="+mj-cs"/>
              </a:rPr>
              <a:t>Postcode </a:t>
            </a:r>
          </a:p>
          <a:p>
            <a:pPr marL="571500" indent="-571500">
              <a:buFont typeface="Arial"/>
              <a:buChar char="•"/>
            </a:pPr>
            <a:r>
              <a:rPr lang="en-GB" sz="3600" dirty="0">
                <a:solidFill>
                  <a:srgbClr val="595959"/>
                </a:solidFill>
                <a:latin typeface="Gill Sans MT"/>
                <a:ea typeface="+mj-ea"/>
                <a:cs typeface="+mj-cs"/>
              </a:rPr>
              <a:t>Phone number </a:t>
            </a:r>
          </a:p>
          <a:p>
            <a:pPr marL="571500" indent="-571500">
              <a:buFont typeface="Arial"/>
              <a:buChar char="•"/>
            </a:pPr>
            <a:r>
              <a:rPr lang="en-GB" sz="3600" dirty="0">
                <a:solidFill>
                  <a:srgbClr val="595959"/>
                </a:solidFill>
                <a:latin typeface="Gill Sans MT"/>
                <a:ea typeface="+mj-ea"/>
                <a:cs typeface="+mj-cs"/>
              </a:rPr>
              <a:t>E</a:t>
            </a:r>
            <a:r>
              <a:rPr lang="en-GB" sz="3600" dirty="0">
                <a:solidFill>
                  <a:srgbClr val="595959"/>
                </a:solidFill>
                <a:ea typeface="+mj-ea"/>
                <a:cs typeface="+mj-cs"/>
              </a:rPr>
              <a:t>mail address</a:t>
            </a:r>
          </a:p>
          <a:p>
            <a:pPr marL="571500" indent="-571500">
              <a:buFont typeface="Arial"/>
              <a:buChar char="•"/>
            </a:pPr>
            <a:r>
              <a:rPr lang="en-GB" sz="3600" dirty="0">
                <a:solidFill>
                  <a:srgbClr val="595959"/>
                </a:solidFill>
                <a:latin typeface="Gill Sans MT"/>
                <a:ea typeface="+mj-ea"/>
                <a:cs typeface="+mj-cs"/>
              </a:rPr>
              <a:t>IP address </a:t>
            </a:r>
          </a:p>
          <a:p>
            <a:pPr marL="571500" indent="-571500">
              <a:buFont typeface="Arial"/>
              <a:buChar char="•"/>
            </a:pPr>
            <a:r>
              <a:rPr lang="en-GB" sz="3600" dirty="0">
                <a:solidFill>
                  <a:srgbClr val="595959"/>
                </a:solidFill>
                <a:latin typeface="Gill Sans MT"/>
                <a:ea typeface="+mj-ea"/>
                <a:cs typeface="+mj-cs"/>
              </a:rPr>
              <a:t>National Insurance number </a:t>
            </a:r>
          </a:p>
          <a:p>
            <a:pPr marL="571500" indent="-571500">
              <a:buFont typeface="Arial"/>
              <a:buChar char="•"/>
            </a:pPr>
            <a:r>
              <a:rPr lang="en-GB" sz="3600" dirty="0">
                <a:solidFill>
                  <a:srgbClr val="595959"/>
                </a:solidFill>
                <a:latin typeface="Gill Sans MT"/>
                <a:ea typeface="+mj-ea"/>
                <a:cs typeface="+mj-cs"/>
              </a:rPr>
              <a:t>Photograph</a:t>
            </a:r>
          </a:p>
          <a:p>
            <a:pPr marL="571500" indent="-571500">
              <a:buFont typeface="Arial"/>
              <a:buChar char="•"/>
            </a:pPr>
            <a:r>
              <a:rPr lang="en-GB" sz="3600" dirty="0">
                <a:solidFill>
                  <a:srgbClr val="595959"/>
                </a:solidFill>
                <a:latin typeface="Gill Sans MT"/>
                <a:ea typeface="+mj-ea"/>
                <a:cs typeface="+mj-cs"/>
              </a:rPr>
              <a:t>Medical info.</a:t>
            </a:r>
          </a:p>
        </p:txBody>
      </p:sp>
    </p:spTree>
    <p:extLst>
      <p:ext uri="{BB962C8B-B14F-4D97-AF65-F5344CB8AC3E}">
        <p14:creationId xmlns:p14="http://schemas.microsoft.com/office/powerpoint/2010/main" val="2885390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224574" y="637306"/>
            <a:ext cx="7542386" cy="5779649"/>
          </a:xfrm>
        </p:spPr>
        <p:txBody>
          <a:bodyPr vert="horz" lIns="91440" tIns="45720" rIns="91440" bIns="45720" rtlCol="0" anchor="t">
            <a:noAutofit/>
          </a:bodyPr>
          <a:lstStyle/>
          <a:p>
            <a:pPr marL="0" indent="0">
              <a:buNone/>
            </a:pPr>
            <a:r>
              <a:rPr lang="en-GB" sz="3200" dirty="0">
                <a:solidFill>
                  <a:schemeClr val="tx1">
                    <a:lumMod val="65000"/>
                    <a:lumOff val="35000"/>
                  </a:schemeClr>
                </a:solidFill>
              </a:rPr>
              <a:t>All leaders, staff, and volunteers are required to respect the confidentiality of personal data, to take all reasonable measures to ensure its security while in their position, and to return or securely destroy/delete personal data held on the congregation’s behalf when they leave their position. </a:t>
            </a:r>
          </a:p>
          <a:p>
            <a:pPr marL="0" indent="0">
              <a:buNone/>
            </a:pPr>
            <a:r>
              <a:rPr lang="en-GB" sz="3200" dirty="0">
                <a:solidFill>
                  <a:schemeClr val="tx1">
                    <a:lumMod val="65000"/>
                    <a:lumOff val="35000"/>
                  </a:schemeClr>
                </a:solidFill>
              </a:rPr>
              <a:t>Everyone who handles personal data must ensure that it is handled and processed in line with our data protection policy &amp; principles. </a:t>
            </a:r>
          </a:p>
          <a:p>
            <a:pPr marL="0" indent="0">
              <a:buNone/>
            </a:pPr>
            <a:endParaRPr lang="en-GB" sz="3200" dirty="0">
              <a:solidFill>
                <a:schemeClr val="tx1">
                  <a:lumMod val="65000"/>
                  <a:lumOff val="35000"/>
                </a:schemeClr>
              </a:solidFill>
            </a:endParaRP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153551"/>
            <a:ext cx="3031852" cy="4684495"/>
          </a:xfrm>
        </p:spPr>
        <p:txBody>
          <a:bodyPr anchor="ctr">
            <a:normAutofit/>
          </a:bodyPr>
          <a:lstStyle/>
          <a:p>
            <a:pPr algn="ctr"/>
            <a:r>
              <a:rPr lang="en-GB" sz="3300" dirty="0">
                <a:solidFill>
                  <a:srgbClr val="00B050"/>
                </a:solidFill>
                <a:latin typeface="+mj-lt"/>
              </a:rPr>
              <a:t>DATA MANAGEMENT</a:t>
            </a:r>
          </a:p>
          <a:p>
            <a:pPr algn="ctr"/>
            <a:r>
              <a:rPr lang="en-GB" sz="3300" dirty="0">
                <a:solidFill>
                  <a:srgbClr val="00B050"/>
                </a:solidFill>
                <a:latin typeface="+mj-lt"/>
              </a:rPr>
              <a:t>I.</a:t>
            </a:r>
          </a:p>
          <a:p>
            <a:pPr algn="ctr"/>
            <a:endParaRPr lang="en-GB" sz="3200" b="1" dirty="0"/>
          </a:p>
        </p:txBody>
      </p:sp>
    </p:spTree>
    <p:extLst>
      <p:ext uri="{BB962C8B-B14F-4D97-AF65-F5344CB8AC3E}">
        <p14:creationId xmlns:p14="http://schemas.microsoft.com/office/powerpoint/2010/main" val="583981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sz="2800" dirty="0">
              <a:solidFill>
                <a:schemeClr val="tx1">
                  <a:lumMod val="65000"/>
                  <a:lumOff val="35000"/>
                </a:schemeClr>
              </a:solidFill>
            </a:endParaRPr>
          </a:p>
          <a:p>
            <a:pPr marL="0" indent="0">
              <a:buNone/>
            </a:pPr>
            <a:r>
              <a:rPr lang="en-GB" sz="2800" dirty="0">
                <a:solidFill>
                  <a:schemeClr val="tx1">
                    <a:lumMod val="65000"/>
                    <a:lumOff val="35000"/>
                  </a:schemeClr>
                </a:solidFill>
              </a:rPr>
              <a:t>Data should be regularly reviewed and updated if it is found to be out of date.  If no longer required, it should be deleted and disposed of in conjunction with our </a:t>
            </a:r>
            <a:r>
              <a:rPr lang="en-GB" sz="2800" i="1" dirty="0">
                <a:solidFill>
                  <a:schemeClr val="tx1"/>
                </a:solidFill>
              </a:rPr>
              <a:t>Data Retention Policy.</a:t>
            </a:r>
          </a:p>
          <a:p>
            <a:pPr marL="0" indent="0">
              <a:buNone/>
            </a:pPr>
            <a:r>
              <a:rPr lang="en-GB" sz="2800" dirty="0">
                <a:solidFill>
                  <a:schemeClr val="tx1">
                    <a:lumMod val="65000"/>
                    <a:lumOff val="35000"/>
                  </a:schemeClr>
                </a:solidFill>
              </a:rPr>
              <a:t>In accordance with data protection legislation the main legal basis for collecting personal data on our members and those affiliated with us will be on the basis that it is necessary for us to hold said data for the purposes of legitimate interests which are not overridden by the interests of the data subject.</a:t>
            </a:r>
          </a:p>
          <a:p>
            <a:pPr marL="0" indent="0">
              <a:buNone/>
            </a:pPr>
            <a:endParaRPr lang="en-GB" sz="2800" dirty="0">
              <a:solidFill>
                <a:schemeClr val="tx1">
                  <a:lumMod val="65000"/>
                  <a:lumOff val="35000"/>
                </a:schemeClr>
              </a:solidFill>
            </a:endParaRPr>
          </a:p>
          <a:p>
            <a:pPr marL="0" indent="0">
              <a:buNone/>
            </a:pP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endParaRPr lang="en-GB" sz="3600" dirty="0">
              <a:solidFill>
                <a:srgbClr val="00B050"/>
              </a:solidFill>
              <a:latin typeface="+mj-lt"/>
            </a:endParaRPr>
          </a:p>
          <a:p>
            <a:pPr algn="ctr"/>
            <a:endParaRPr lang="en-GB" sz="3300" dirty="0">
              <a:solidFill>
                <a:srgbClr val="00B050"/>
              </a:solidFill>
              <a:latin typeface="+mj-lt"/>
            </a:endParaRPr>
          </a:p>
          <a:p>
            <a:pPr algn="ctr"/>
            <a:r>
              <a:rPr lang="en-GB" sz="3300" dirty="0">
                <a:solidFill>
                  <a:srgbClr val="00B050"/>
                </a:solidFill>
                <a:latin typeface="+mj-lt"/>
              </a:rPr>
              <a:t>DATA MANAGEMENT</a:t>
            </a:r>
          </a:p>
          <a:p>
            <a:pPr algn="ctr"/>
            <a:r>
              <a:rPr lang="en-GB" sz="3300" dirty="0">
                <a:solidFill>
                  <a:srgbClr val="00B050"/>
                </a:solidFill>
                <a:latin typeface="+mj-lt"/>
              </a:rPr>
              <a:t>II.</a:t>
            </a:r>
          </a:p>
        </p:txBody>
      </p:sp>
    </p:spTree>
    <p:extLst>
      <p:ext uri="{BB962C8B-B14F-4D97-AF65-F5344CB8AC3E}">
        <p14:creationId xmlns:p14="http://schemas.microsoft.com/office/powerpoint/2010/main" val="1517551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ADC30E-A6A1-4B3C-89D6-C41BF11EFAF5}"/>
              </a:ext>
            </a:extLst>
          </p:cNvPr>
          <p:cNvSpPr txBox="1"/>
          <p:nvPr/>
        </p:nvSpPr>
        <p:spPr>
          <a:xfrm>
            <a:off x="490025" y="745587"/>
            <a:ext cx="11211950" cy="646331"/>
          </a:xfrm>
          <a:prstGeom prst="rect">
            <a:avLst/>
          </a:prstGeom>
          <a:noFill/>
        </p:spPr>
        <p:txBody>
          <a:bodyPr wrap="square" rtlCol="0">
            <a:spAutoFit/>
          </a:bodyPr>
          <a:lstStyle/>
          <a:p>
            <a:pPr lvl="0" algn="ctr"/>
            <a:r>
              <a:rPr lang="en-GB" sz="3600" dirty="0">
                <a:solidFill>
                  <a:srgbClr val="00B050"/>
                </a:solidFill>
              </a:rPr>
              <a:t>Organisation Information Audit </a:t>
            </a:r>
          </a:p>
        </p:txBody>
      </p:sp>
      <p:sp>
        <p:nvSpPr>
          <p:cNvPr id="4" name="TextBox 3">
            <a:extLst>
              <a:ext uri="{FF2B5EF4-FFF2-40B4-BE49-F238E27FC236}">
                <a16:creationId xmlns:a16="http://schemas.microsoft.com/office/drawing/2014/main" id="{7214E4E1-B148-4C59-A7C6-0D7B60B14645}"/>
              </a:ext>
            </a:extLst>
          </p:cNvPr>
          <p:cNvSpPr txBox="1"/>
          <p:nvPr/>
        </p:nvSpPr>
        <p:spPr>
          <a:xfrm>
            <a:off x="490025" y="1547446"/>
            <a:ext cx="11211950" cy="6463308"/>
          </a:xfrm>
          <a:prstGeom prst="rect">
            <a:avLst/>
          </a:prstGeom>
          <a:noFill/>
        </p:spPr>
        <p:txBody>
          <a:bodyPr wrap="square" rtlCol="0">
            <a:spAutoFit/>
          </a:bodyPr>
          <a:lstStyle/>
          <a:p>
            <a:pPr marL="342900" indent="-342900">
              <a:buAutoNum type="arabicPeriod"/>
            </a:pPr>
            <a:r>
              <a:rPr lang="en-GB" sz="3600" dirty="0">
                <a:solidFill>
                  <a:schemeClr val="tx1">
                    <a:lumMod val="65000"/>
                    <a:lumOff val="35000"/>
                  </a:schemeClr>
                </a:solidFill>
              </a:rPr>
              <a:t>  What personal data do you hold?</a:t>
            </a:r>
          </a:p>
          <a:p>
            <a:pPr marL="342900" indent="-342900">
              <a:buAutoNum type="arabicPeriod"/>
            </a:pPr>
            <a:r>
              <a:rPr lang="en-GB" sz="3600" dirty="0">
                <a:solidFill>
                  <a:schemeClr val="tx1">
                    <a:lumMod val="65000"/>
                    <a:lumOff val="35000"/>
                  </a:schemeClr>
                </a:solidFill>
              </a:rPr>
              <a:t>  How did you obtain the information?</a:t>
            </a:r>
          </a:p>
          <a:p>
            <a:pPr marL="342900" indent="-342900">
              <a:buAutoNum type="arabicPeriod"/>
            </a:pPr>
            <a:r>
              <a:rPr lang="en-GB" sz="3600" dirty="0">
                <a:solidFill>
                  <a:schemeClr val="tx1">
                    <a:lumMod val="65000"/>
                    <a:lumOff val="35000"/>
                  </a:schemeClr>
                </a:solidFill>
              </a:rPr>
              <a:t>  What is it used for?</a:t>
            </a:r>
          </a:p>
          <a:p>
            <a:pPr marL="342900" indent="-342900">
              <a:buAutoNum type="arabicPeriod"/>
            </a:pPr>
            <a:r>
              <a:rPr lang="en-GB" sz="3600" dirty="0">
                <a:solidFill>
                  <a:schemeClr val="tx1">
                    <a:lumMod val="65000"/>
                    <a:lumOff val="35000"/>
                  </a:schemeClr>
                </a:solidFill>
              </a:rPr>
              <a:t>  In what form is it held?</a:t>
            </a:r>
          </a:p>
          <a:p>
            <a:pPr marL="342900" indent="-342900">
              <a:buAutoNum type="arabicPeriod"/>
            </a:pPr>
            <a:r>
              <a:rPr lang="en-GB" sz="3600" dirty="0">
                <a:solidFill>
                  <a:schemeClr val="tx1">
                    <a:lumMod val="65000"/>
                    <a:lumOff val="35000"/>
                  </a:schemeClr>
                </a:solidFill>
              </a:rPr>
              <a:t>  Is it shared with any 3</a:t>
            </a:r>
            <a:r>
              <a:rPr lang="en-GB" sz="3600" baseline="30000" dirty="0">
                <a:solidFill>
                  <a:schemeClr val="tx1">
                    <a:lumMod val="65000"/>
                    <a:lumOff val="35000"/>
                  </a:schemeClr>
                </a:solidFill>
              </a:rPr>
              <a:t>rd</a:t>
            </a:r>
            <a:r>
              <a:rPr lang="en-GB" sz="3600" dirty="0">
                <a:solidFill>
                  <a:schemeClr val="tx1">
                    <a:lumMod val="65000"/>
                    <a:lumOff val="35000"/>
                  </a:schemeClr>
                </a:solidFill>
              </a:rPr>
              <a:t> Party? (if so record?)</a:t>
            </a:r>
          </a:p>
          <a:p>
            <a:pPr marL="342900" indent="-342900">
              <a:buAutoNum type="arabicPeriod"/>
            </a:pPr>
            <a:r>
              <a:rPr lang="en-GB" sz="3600" dirty="0">
                <a:solidFill>
                  <a:schemeClr val="tx1">
                    <a:lumMod val="65000"/>
                    <a:lumOff val="35000"/>
                  </a:schemeClr>
                </a:solidFill>
              </a:rPr>
              <a:t>  How is it kept secure?</a:t>
            </a:r>
          </a:p>
          <a:p>
            <a:pPr marL="342900" indent="-342900">
              <a:buAutoNum type="arabicPeriod"/>
            </a:pPr>
            <a:r>
              <a:rPr lang="en-GB" sz="3600" dirty="0">
                <a:solidFill>
                  <a:schemeClr val="tx1">
                    <a:lumMod val="65000"/>
                    <a:lumOff val="35000"/>
                  </a:schemeClr>
                </a:solidFill>
              </a:rPr>
              <a:t>  How long do you keep it and dispose of it?</a:t>
            </a:r>
          </a:p>
          <a:p>
            <a:pPr marL="342900" indent="-342900">
              <a:buAutoNum type="arabicPeriod"/>
            </a:pPr>
            <a:r>
              <a:rPr lang="en-GB" sz="3600" dirty="0">
                <a:solidFill>
                  <a:schemeClr val="tx1">
                    <a:lumMod val="65000"/>
                    <a:lumOff val="35000"/>
                  </a:schemeClr>
                </a:solidFill>
              </a:rPr>
              <a:t>  What is the lawful basis for processing?</a:t>
            </a:r>
          </a:p>
          <a:p>
            <a:pPr marL="342900" indent="-342900">
              <a:buAutoNum type="arabicPeriod"/>
            </a:pPr>
            <a:endParaRPr lang="en-GB" sz="3600"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p:txBody>
      </p:sp>
    </p:spTree>
    <p:extLst>
      <p:ext uri="{BB962C8B-B14F-4D97-AF65-F5344CB8AC3E}">
        <p14:creationId xmlns:p14="http://schemas.microsoft.com/office/powerpoint/2010/main" val="21327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r>
              <a:rPr lang="en-GB" sz="2800" dirty="0">
                <a:solidFill>
                  <a:schemeClr val="tx1">
                    <a:lumMod val="65000"/>
                    <a:lumOff val="35000"/>
                  </a:schemeClr>
                </a:solidFill>
              </a:rPr>
              <a:t>In accordance with data protection legislation the main legal basis for collecting personal data on our members and those affiliated with us will be on the basis that it is necessary for us to hold said data for the purposes of legitimate interests which are not overridden by the interests of the data subject. In respect of certain types of sensitive data (</a:t>
            </a:r>
            <a:r>
              <a:rPr lang="en-GB" sz="2800" i="1" dirty="0">
                <a:solidFill>
                  <a:schemeClr val="tx1"/>
                </a:solidFill>
              </a:rPr>
              <a:t>and in particular data revealing religious beliefs of the data subject</a:t>
            </a:r>
            <a:r>
              <a:rPr lang="en-GB" sz="2800" dirty="0">
                <a:solidFill>
                  <a:schemeClr val="tx1">
                    <a:lumMod val="65000"/>
                    <a:lumOff val="35000"/>
                  </a:schemeClr>
                </a:solidFill>
              </a:rPr>
              <a:t>) this data will be held on the basis that it is processed in the course of the legitimate activities of a not-for-profit religious body and will not be disclosed outside of that body without the consent of the </a:t>
            </a:r>
            <a:r>
              <a:rPr lang="en-GB" sz="2800" i="1" dirty="0">
                <a:solidFill>
                  <a:schemeClr val="tx1"/>
                </a:solidFill>
              </a:rPr>
              <a:t>data subject</a:t>
            </a:r>
            <a:r>
              <a:rPr lang="en-GB" sz="2800" dirty="0">
                <a:solidFill>
                  <a:schemeClr val="tx1">
                    <a:lumMod val="65000"/>
                    <a:lumOff val="35000"/>
                  </a:schemeClr>
                </a:solidFill>
              </a:rPr>
              <a:t>.</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r>
              <a:rPr lang="en-GB" sz="3600" dirty="0">
                <a:solidFill>
                  <a:srgbClr val="00B050"/>
                </a:solidFill>
                <a:latin typeface="+mj-lt"/>
              </a:rPr>
              <a:t> </a:t>
            </a:r>
          </a:p>
        </p:txBody>
      </p:sp>
      <p:sp>
        <p:nvSpPr>
          <p:cNvPr id="5" name="TextBox 4">
            <a:extLst>
              <a:ext uri="{FF2B5EF4-FFF2-40B4-BE49-F238E27FC236}">
                <a16:creationId xmlns:a16="http://schemas.microsoft.com/office/drawing/2014/main" id="{0B278DA4-CA96-4991-96DD-832CFC4C0507}"/>
              </a:ext>
            </a:extLst>
          </p:cNvPr>
          <p:cNvSpPr txBox="1"/>
          <p:nvPr/>
        </p:nvSpPr>
        <p:spPr>
          <a:xfrm>
            <a:off x="590844" y="2419643"/>
            <a:ext cx="3362178" cy="1569660"/>
          </a:xfrm>
          <a:prstGeom prst="rect">
            <a:avLst/>
          </a:prstGeom>
          <a:noFill/>
        </p:spPr>
        <p:txBody>
          <a:bodyPr wrap="square" rtlCol="0">
            <a:spAutoFit/>
          </a:bodyPr>
          <a:lstStyle/>
          <a:p>
            <a:pPr algn="ctr"/>
            <a:endParaRPr lang="en-GB" sz="3200" dirty="0">
              <a:solidFill>
                <a:srgbClr val="00B050"/>
              </a:solidFill>
              <a:latin typeface="+mj-lt"/>
            </a:endParaRPr>
          </a:p>
          <a:p>
            <a:pPr algn="ctr"/>
            <a:r>
              <a:rPr lang="en-GB" sz="3200" dirty="0">
                <a:solidFill>
                  <a:srgbClr val="00B050"/>
                </a:solidFill>
                <a:latin typeface="+mj-lt"/>
              </a:rPr>
              <a:t>DATA COLLECTION</a:t>
            </a:r>
          </a:p>
        </p:txBody>
      </p:sp>
    </p:spTree>
    <p:extLst>
      <p:ext uri="{BB962C8B-B14F-4D97-AF65-F5344CB8AC3E}">
        <p14:creationId xmlns:p14="http://schemas.microsoft.com/office/powerpoint/2010/main" val="1706772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053408-E852-4B37-834D-1783C5792B9D}"/>
              </a:ext>
            </a:extLst>
          </p:cNvPr>
          <p:cNvSpPr/>
          <p:nvPr/>
        </p:nvSpPr>
        <p:spPr>
          <a:xfrm>
            <a:off x="478301" y="703385"/>
            <a:ext cx="11268221" cy="6409575"/>
          </a:xfrm>
          <a:prstGeom prst="rect">
            <a:avLst/>
          </a:prstGeom>
        </p:spPr>
        <p:txBody>
          <a:bodyPr wrap="square">
            <a:spAutoFit/>
          </a:bodyPr>
          <a:lstStyle/>
          <a:p>
            <a:pPr>
              <a:lnSpc>
                <a:spcPct val="107000"/>
              </a:lnSpc>
              <a:spcBef>
                <a:spcPts val="1200"/>
              </a:spcBef>
              <a:spcAft>
                <a:spcPts val="1200"/>
              </a:spcAft>
            </a:pPr>
            <a:r>
              <a:rPr lang="en-US" sz="2400" dirty="0">
                <a:solidFill>
                  <a:schemeClr val="tx1">
                    <a:lumMod val="65000"/>
                    <a:lumOff val="35000"/>
                  </a:schemeClr>
                </a:solidFill>
                <a:ea typeface="Times New Roman" panose="02020603050405020304" pitchFamily="18" charset="0"/>
                <a:cs typeface="Calibri" panose="020F0502020204030204" pitchFamily="34" charset="0"/>
              </a:rPr>
              <a:t>Other legal bases will also apply such as employment law, contract law, etc.               There are particular provisions under the </a:t>
            </a:r>
            <a:r>
              <a:rPr lang="en-GB" sz="2400" dirty="0">
                <a:solidFill>
                  <a:schemeClr val="tx1">
                    <a:lumMod val="65000"/>
                    <a:lumOff val="35000"/>
                  </a:schemeClr>
                </a:solidFill>
                <a:ea typeface="Times New Roman" panose="02020603050405020304" pitchFamily="18" charset="0"/>
                <a:cs typeface="Calibri" panose="020F0502020204030204" pitchFamily="34" charset="0"/>
              </a:rPr>
              <a:t>General Data Protection Regulation when the legal basis being relied upon is consent. </a:t>
            </a:r>
          </a:p>
          <a:p>
            <a:pPr>
              <a:lnSpc>
                <a:spcPct val="107000"/>
              </a:lnSpc>
              <a:spcBef>
                <a:spcPts val="1200"/>
              </a:spcBef>
              <a:spcAft>
                <a:spcPts val="1200"/>
              </a:spcAft>
            </a:pPr>
            <a:r>
              <a:rPr lang="en-GB" sz="2400" dirty="0">
                <a:solidFill>
                  <a:schemeClr val="tx1">
                    <a:lumMod val="65000"/>
                    <a:lumOff val="35000"/>
                  </a:schemeClr>
                </a:solidFill>
                <a:ea typeface="Times New Roman" panose="02020603050405020304" pitchFamily="18" charset="0"/>
                <a:cs typeface="Calibri" panose="020F0502020204030204" pitchFamily="34" charset="0"/>
              </a:rPr>
              <a:t>In certain circumstances we may need to seek your consent to process your personal data, particularly if it is outside of our normal day to day activities or it would involve sharing your personal data with a third party. </a:t>
            </a:r>
          </a:p>
          <a:p>
            <a:pPr>
              <a:lnSpc>
                <a:spcPct val="107000"/>
              </a:lnSpc>
              <a:spcBef>
                <a:spcPts val="1200"/>
              </a:spcBef>
              <a:spcAft>
                <a:spcPts val="1200"/>
              </a:spcAft>
            </a:pPr>
            <a:r>
              <a:rPr lang="en-GB" sz="2400" dirty="0">
                <a:solidFill>
                  <a:schemeClr val="tx1">
                    <a:lumMod val="65000"/>
                    <a:lumOff val="35000"/>
                  </a:schemeClr>
                </a:solidFill>
                <a:ea typeface="Times New Roman" panose="02020603050405020304" pitchFamily="18" charset="0"/>
                <a:cs typeface="Calibri" panose="020F0502020204030204" pitchFamily="34" charset="0"/>
              </a:rPr>
              <a:t>If this is necessary then your consent will be </a:t>
            </a:r>
            <a:r>
              <a:rPr lang="en-GB" sz="2400" i="1" dirty="0">
                <a:ea typeface="Times New Roman" panose="02020603050405020304" pitchFamily="18" charset="0"/>
                <a:cs typeface="Calibri" panose="020F0502020204030204" pitchFamily="34" charset="0"/>
              </a:rPr>
              <a:t>informed consent.  </a:t>
            </a:r>
            <a:r>
              <a:rPr lang="en-US" sz="2400" dirty="0">
                <a:solidFill>
                  <a:schemeClr val="tx1">
                    <a:lumMod val="65000"/>
                    <a:lumOff val="35000"/>
                  </a:schemeClr>
                </a:solidFill>
                <a:ea typeface="Times New Roman" panose="02020603050405020304" pitchFamily="18" charset="0"/>
                <a:cs typeface="Calibri" panose="020F0502020204030204" pitchFamily="34" charset="0"/>
              </a:rPr>
              <a:t>Informed consent is when:</a:t>
            </a:r>
          </a:p>
          <a:p>
            <a:pPr algn="just">
              <a:lnSpc>
                <a:spcPct val="107000"/>
              </a:lnSpc>
              <a:spcBef>
                <a:spcPts val="1200"/>
              </a:spcBef>
              <a:spcAft>
                <a:spcPts val="1200"/>
              </a:spcAft>
            </a:pPr>
            <a:r>
              <a:rPr lang="en-GB" sz="2400" dirty="0">
                <a:solidFill>
                  <a:srgbClr val="00B050"/>
                </a:solidFill>
                <a:ea typeface="Calibri" panose="020F0502020204030204" pitchFamily="34" charset="0"/>
                <a:cs typeface="Times New Roman" panose="02020603050405020304" pitchFamily="18" charset="0"/>
              </a:rPr>
              <a:t>•</a:t>
            </a:r>
            <a:r>
              <a:rPr lang="en-GB" sz="2400" dirty="0">
                <a:solidFill>
                  <a:schemeClr val="tx1">
                    <a:lumMod val="65000"/>
                    <a:lumOff val="35000"/>
                  </a:schemeClr>
                </a:solidFill>
                <a:ea typeface="Calibri" panose="020F0502020204030204" pitchFamily="34" charset="0"/>
                <a:cs typeface="Times New Roman" panose="02020603050405020304" pitchFamily="18" charset="0"/>
              </a:rPr>
              <a:t>	</a:t>
            </a:r>
            <a:r>
              <a:rPr lang="en-GB" sz="2400" dirty="0">
                <a:solidFill>
                  <a:srgbClr val="00B050"/>
                </a:solidFill>
                <a:ea typeface="Calibri" panose="020F0502020204030204" pitchFamily="34" charset="0"/>
                <a:cs typeface="Times New Roman" panose="02020603050405020304" pitchFamily="18" charset="0"/>
              </a:rPr>
              <a:t>An Individual clearly understands why their information is needed, who it will be shared with, the possible consequences of them agreeing or refusing the proposed use of the data </a:t>
            </a:r>
          </a:p>
          <a:p>
            <a:pPr algn="just">
              <a:lnSpc>
                <a:spcPct val="107000"/>
              </a:lnSpc>
              <a:spcBef>
                <a:spcPts val="1200"/>
              </a:spcBef>
              <a:spcAft>
                <a:spcPts val="1200"/>
              </a:spcAft>
            </a:pPr>
            <a:r>
              <a:rPr lang="en-GB" sz="2400" dirty="0">
                <a:solidFill>
                  <a:schemeClr val="tx1">
                    <a:lumMod val="65000"/>
                    <a:lumOff val="35000"/>
                  </a:schemeClr>
                </a:solidFill>
                <a:ea typeface="Calibri" panose="020F0502020204030204" pitchFamily="34" charset="0"/>
                <a:cs typeface="Times New Roman" panose="02020603050405020304" pitchFamily="18" charset="0"/>
              </a:rPr>
              <a:t>•	And then gives their informed and unambiguous consent.</a:t>
            </a:r>
          </a:p>
          <a:p>
            <a:pPr algn="just">
              <a:lnSpc>
                <a:spcPct val="107000"/>
              </a:lnSpc>
              <a:spcBef>
                <a:spcPts val="1200"/>
              </a:spcBef>
              <a:spcAft>
                <a:spcPts val="1200"/>
              </a:spcAft>
            </a:pP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6885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053408-E852-4B37-834D-1783C5792B9D}"/>
              </a:ext>
            </a:extLst>
          </p:cNvPr>
          <p:cNvSpPr/>
          <p:nvPr/>
        </p:nvSpPr>
        <p:spPr>
          <a:xfrm>
            <a:off x="478301" y="703385"/>
            <a:ext cx="11268221" cy="6365140"/>
          </a:xfrm>
          <a:prstGeom prst="rect">
            <a:avLst/>
          </a:prstGeom>
        </p:spPr>
        <p:txBody>
          <a:bodyPr wrap="square">
            <a:spAutoFit/>
          </a:bodyPr>
          <a:lstStyle/>
          <a:p>
            <a:pPr algn="just">
              <a:lnSpc>
                <a:spcPct val="107000"/>
              </a:lnSpc>
              <a:spcBef>
                <a:spcPts val="1200"/>
              </a:spcBef>
              <a:spcAft>
                <a:spcPts val="1200"/>
              </a:spcAft>
            </a:pPr>
            <a:r>
              <a:rPr lang="en-GB" sz="2800" dirty="0">
                <a:solidFill>
                  <a:schemeClr val="tx1">
                    <a:lumMod val="65000"/>
                    <a:lumOff val="35000"/>
                  </a:schemeClr>
                </a:solidFill>
                <a:ea typeface="Calibri" panose="020F0502020204030204" pitchFamily="34" charset="0"/>
                <a:cs typeface="Times New Roman" panose="02020603050405020304" pitchFamily="18" charset="0"/>
              </a:rPr>
              <a:t>When collecting data every effort should be made in observing the boundaries defined in the </a:t>
            </a:r>
            <a:r>
              <a:rPr lang="en-GB" sz="2800" i="1" dirty="0">
                <a:ea typeface="Calibri" panose="020F0502020204030204" pitchFamily="34" charset="0"/>
                <a:cs typeface="Times New Roman" panose="02020603050405020304" pitchFamily="18" charset="0"/>
              </a:rPr>
              <a:t>data protection policy, </a:t>
            </a:r>
            <a:r>
              <a:rPr lang="en-GB" sz="2800" dirty="0">
                <a:solidFill>
                  <a:schemeClr val="tx1">
                    <a:lumMod val="65000"/>
                    <a:lumOff val="35000"/>
                  </a:schemeClr>
                </a:solidFill>
                <a:ea typeface="Calibri" panose="020F0502020204030204" pitchFamily="34" charset="0"/>
                <a:cs typeface="Times New Roman" panose="02020603050405020304" pitchFamily="18" charset="0"/>
              </a:rPr>
              <a:t>that is collected in person, or by completion of a form and ensure that the Individual (</a:t>
            </a:r>
            <a:r>
              <a:rPr lang="en-GB" sz="2800" i="1" dirty="0">
                <a:ea typeface="Calibri" panose="020F0502020204030204" pitchFamily="34" charset="0"/>
                <a:cs typeface="Times New Roman" panose="02020603050405020304" pitchFamily="18" charset="0"/>
              </a:rPr>
              <a:t>Data Subject</a:t>
            </a:r>
            <a:r>
              <a:rPr lang="en-GB" sz="2800" dirty="0">
                <a:solidFill>
                  <a:schemeClr val="tx1">
                    <a:lumMod val="65000"/>
                    <a:lumOff val="35000"/>
                  </a:schemeClr>
                </a:solidFill>
                <a:ea typeface="Calibri" panose="020F0502020204030204" pitchFamily="34" charset="0"/>
                <a:cs typeface="Times New Roman" panose="02020603050405020304" pitchFamily="18" charset="0"/>
              </a:rPr>
              <a:t>):</a:t>
            </a:r>
          </a:p>
          <a:p>
            <a:pPr marL="457200" indent="-457200">
              <a:lnSpc>
                <a:spcPct val="107000"/>
              </a:lnSpc>
              <a:spcBef>
                <a:spcPts val="1200"/>
              </a:spcBef>
              <a:spcAft>
                <a:spcPts val="1200"/>
              </a:spcAft>
              <a:buFont typeface="Arial" panose="020B0604020202020204" pitchFamily="34" charset="0"/>
              <a:buChar char="•"/>
            </a:pPr>
            <a:r>
              <a:rPr lang="en-US" sz="2800" dirty="0">
                <a:solidFill>
                  <a:srgbClr val="00B050"/>
                </a:solidFill>
              </a:rPr>
              <a:t>Has received sufficient information on why their data is needed and how it will be used;</a:t>
            </a:r>
          </a:p>
          <a:p>
            <a:pPr marL="285750" indent="-285750">
              <a:lnSpc>
                <a:spcPct val="107000"/>
              </a:lnSpc>
              <a:spcBef>
                <a:spcPts val="1200"/>
              </a:spcBef>
              <a:spcAft>
                <a:spcPts val="1200"/>
              </a:spcAft>
              <a:buFont typeface="Arial" panose="020B0604020202020204" pitchFamily="34" charset="0"/>
              <a:buChar char="•"/>
            </a:pPr>
            <a:r>
              <a:rPr lang="en-US" sz="2800" dirty="0">
                <a:solidFill>
                  <a:schemeClr val="tx1">
                    <a:lumMod val="65000"/>
                    <a:lumOff val="35000"/>
                  </a:schemeClr>
                </a:solidFill>
              </a:rPr>
              <a:t> Is made aware what the data will be used for and what the consequences     are should the Individual/Service User decide not to give consent to processing;</a:t>
            </a:r>
            <a:endParaRPr lang="en-GB" sz="2800" dirty="0">
              <a:solidFill>
                <a:schemeClr val="tx1">
                  <a:lumMod val="65000"/>
                  <a:lumOff val="35000"/>
                </a:schemeClr>
              </a:solidFill>
            </a:endParaRPr>
          </a:p>
          <a:p>
            <a:pPr marL="457200" indent="-457200">
              <a:lnSpc>
                <a:spcPct val="107000"/>
              </a:lnSpc>
              <a:spcBef>
                <a:spcPts val="1200"/>
              </a:spcBef>
              <a:spcAft>
                <a:spcPts val="1200"/>
              </a:spcAft>
              <a:buFont typeface="Arial" panose="020B0604020202020204" pitchFamily="34" charset="0"/>
              <a:buChar char="•"/>
            </a:pPr>
            <a:r>
              <a:rPr lang="en-GB" sz="2800" dirty="0">
                <a:solidFill>
                  <a:srgbClr val="00B050"/>
                </a:solidFill>
                <a:ea typeface="Calibri" panose="020F0502020204030204" pitchFamily="34" charset="0"/>
                <a:cs typeface="Times New Roman" panose="02020603050405020304" pitchFamily="18" charset="0"/>
              </a:rPr>
              <a:t>Where necessary, grants explicit consent, either written or verbal for data to be processed;</a:t>
            </a:r>
          </a:p>
          <a:p>
            <a:pPr algn="just">
              <a:lnSpc>
                <a:spcPct val="107000"/>
              </a:lnSpc>
              <a:spcBef>
                <a:spcPts val="1200"/>
              </a:spcBef>
              <a:spcAft>
                <a:spcPts val="1200"/>
              </a:spcAft>
            </a:pP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3194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56735B-1418-4B2E-9544-514A65795E37}"/>
              </a:ext>
            </a:extLst>
          </p:cNvPr>
          <p:cNvSpPr/>
          <p:nvPr/>
        </p:nvSpPr>
        <p:spPr>
          <a:xfrm>
            <a:off x="464233" y="773723"/>
            <a:ext cx="11211952" cy="4401205"/>
          </a:xfrm>
          <a:prstGeom prst="rect">
            <a:avLst/>
          </a:prstGeom>
        </p:spPr>
        <p:txBody>
          <a:bodyPr wrap="square">
            <a:spAutoFit/>
          </a:bodyPr>
          <a:lstStyle/>
          <a:p>
            <a:endParaRPr lang="en-US" sz="2800" dirty="0">
              <a:solidFill>
                <a:schemeClr val="tx1">
                  <a:lumMod val="65000"/>
                  <a:lumOff val="35000"/>
                </a:schemeClr>
              </a:solidFill>
            </a:endParaRPr>
          </a:p>
          <a:p>
            <a:pPr marL="457200" indent="-457200">
              <a:buFont typeface="Arial" panose="020B0604020202020204" pitchFamily="34" charset="0"/>
              <a:buChar char="•"/>
            </a:pPr>
            <a:endParaRPr lang="en-GB" sz="2800" dirty="0">
              <a:solidFill>
                <a:schemeClr val="tx1">
                  <a:lumMod val="65000"/>
                  <a:lumOff val="35000"/>
                </a:schemeClr>
              </a:solidFill>
            </a:endParaRPr>
          </a:p>
          <a:p>
            <a:pPr marL="457200" indent="-457200">
              <a:buFont typeface="Arial" panose="020B0604020202020204" pitchFamily="34" charset="0"/>
              <a:buChar char="•"/>
            </a:pPr>
            <a:endParaRPr lang="en-GB" sz="2800" dirty="0">
              <a:solidFill>
                <a:schemeClr val="tx1">
                  <a:lumMod val="65000"/>
                  <a:lumOff val="35000"/>
                </a:schemeClr>
              </a:solidFill>
            </a:endParaRPr>
          </a:p>
          <a:p>
            <a:pPr marL="457200" indent="-457200">
              <a:buFont typeface="Arial" panose="020B0604020202020204" pitchFamily="34" charset="0"/>
              <a:buChar char="•"/>
            </a:pPr>
            <a:r>
              <a:rPr lang="en-GB" sz="2800" dirty="0">
                <a:solidFill>
                  <a:schemeClr val="tx1">
                    <a:lumMod val="65000"/>
                    <a:lumOff val="35000"/>
                  </a:schemeClr>
                </a:solidFill>
              </a:rPr>
              <a:t>Is, as far as reasonably practicable, competent enough to give consent and has given so freely without any duress; and</a:t>
            </a:r>
          </a:p>
          <a:p>
            <a:pPr marL="457200" indent="-457200">
              <a:buFont typeface="Arial" panose="020B0604020202020204" pitchFamily="34" charset="0"/>
              <a:buChar char="•"/>
            </a:pPr>
            <a:endParaRPr lang="en-GB" sz="2800" dirty="0">
              <a:solidFill>
                <a:schemeClr val="tx1">
                  <a:lumMod val="65000"/>
                  <a:lumOff val="35000"/>
                </a:schemeClr>
              </a:solidFill>
            </a:endParaRPr>
          </a:p>
          <a:p>
            <a:pPr marL="457200" indent="-457200">
              <a:buFont typeface="Arial" panose="020B0604020202020204" pitchFamily="34" charset="0"/>
              <a:buChar char="•"/>
            </a:pPr>
            <a:r>
              <a:rPr lang="en-GB" sz="2800" dirty="0">
                <a:solidFill>
                  <a:srgbClr val="00B050"/>
                </a:solidFill>
              </a:rPr>
              <a:t>In the absence of valid consent (that which is freely given, specific, informed and unambiguous) or where consent is deemed unnecessary i.e. another legal basis applies, has received information as to the lawful basis for processing their information.</a:t>
            </a:r>
          </a:p>
        </p:txBody>
      </p:sp>
    </p:spTree>
    <p:extLst>
      <p:ext uri="{BB962C8B-B14F-4D97-AF65-F5344CB8AC3E}">
        <p14:creationId xmlns:p14="http://schemas.microsoft.com/office/powerpoint/2010/main" val="1901485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96C5B4-F4E7-4C48-8AC9-1099DA4D2F3E}"/>
              </a:ext>
            </a:extLst>
          </p:cNvPr>
          <p:cNvSpPr/>
          <p:nvPr/>
        </p:nvSpPr>
        <p:spPr>
          <a:xfrm>
            <a:off x="281354" y="1354266"/>
            <a:ext cx="11591778" cy="5816272"/>
          </a:xfrm>
          <a:prstGeom prst="rect">
            <a:avLst/>
          </a:prstGeom>
        </p:spPr>
        <p:txBody>
          <a:bodyPr wrap="square">
            <a:spAutoFit/>
          </a:bodyPr>
          <a:lstStyle/>
          <a:p>
            <a:pPr>
              <a:lnSpc>
                <a:spcPct val="107000"/>
              </a:lnSpc>
              <a:spcAft>
                <a:spcPts val="80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Under GDPR anyone under the age of 13 is considered a child for the purpose of obtaining consent for personal data processing (in the Republic of Ireland this is under the age of 16).  </a:t>
            </a:r>
          </a:p>
          <a:p>
            <a:pPr>
              <a:lnSpc>
                <a:spcPct val="107000"/>
              </a:lnSpc>
              <a:spcAft>
                <a:spcPts val="80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The Presbyterian Church in Ireland believes that it is helpful for parents or guardians to discuss with their children the importance of understanding the significance of personal data and the intention of this type of legislation.</a:t>
            </a:r>
          </a:p>
          <a:p>
            <a:pPr>
              <a:lnSpc>
                <a:spcPct val="107000"/>
              </a:lnSpc>
              <a:spcAft>
                <a:spcPts val="80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In legal terms where a child is under 13 years of age then where consent is required, this must be obtained from a person holding ‘parental responsibility.’  For children in the UK aged 13 and above consent may be given by the individual themselves.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a:p>
            <a:pPr algn="ctr">
              <a:lnSpc>
                <a:spcPct val="107000"/>
              </a:lnSpc>
              <a:spcAft>
                <a:spcPts val="800"/>
              </a:spcAft>
            </a:pPr>
            <a:r>
              <a:rPr lang="en-GB" sz="2400" dirty="0">
                <a:latin typeface="+mj-lt"/>
              </a:rPr>
              <a:t>Further information may be obtained from the P.C.I website  ‘Consent Guidance and Policy’.</a:t>
            </a:r>
          </a:p>
          <a:p>
            <a:pPr algn="ctr">
              <a:lnSpc>
                <a:spcPct val="107000"/>
              </a:lnSpc>
              <a:spcAft>
                <a:spcPts val="800"/>
              </a:spcAft>
            </a:pPr>
            <a:endParaRPr lang="en-GB" sz="2000" dirty="0"/>
          </a:p>
        </p:txBody>
      </p:sp>
      <p:sp>
        <p:nvSpPr>
          <p:cNvPr id="3" name="TextBox 2">
            <a:extLst>
              <a:ext uri="{FF2B5EF4-FFF2-40B4-BE49-F238E27FC236}">
                <a16:creationId xmlns:a16="http://schemas.microsoft.com/office/drawing/2014/main" id="{0CDB6215-6183-4AB9-B5B3-F8C0940EB342}"/>
              </a:ext>
            </a:extLst>
          </p:cNvPr>
          <p:cNvSpPr txBox="1"/>
          <p:nvPr/>
        </p:nvSpPr>
        <p:spPr>
          <a:xfrm>
            <a:off x="431410" y="618978"/>
            <a:ext cx="11329182" cy="646331"/>
          </a:xfrm>
          <a:prstGeom prst="rect">
            <a:avLst/>
          </a:prstGeom>
          <a:noFill/>
        </p:spPr>
        <p:txBody>
          <a:bodyPr wrap="square" rtlCol="0">
            <a:spAutoFit/>
          </a:bodyPr>
          <a:lstStyle/>
          <a:p>
            <a:pPr algn="ctr"/>
            <a:r>
              <a:rPr lang="en-GB" sz="3600" dirty="0">
                <a:solidFill>
                  <a:srgbClr val="00B050"/>
                </a:solidFill>
                <a:latin typeface="+mj-lt"/>
              </a:rPr>
              <a:t>Children and Consent</a:t>
            </a:r>
          </a:p>
        </p:txBody>
      </p:sp>
    </p:spTree>
    <p:extLst>
      <p:ext uri="{BB962C8B-B14F-4D97-AF65-F5344CB8AC3E}">
        <p14:creationId xmlns:p14="http://schemas.microsoft.com/office/powerpoint/2010/main" val="1574500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r>
              <a:rPr lang="en-GB" dirty="0">
                <a:solidFill>
                  <a:schemeClr val="tx1">
                    <a:lumMod val="65000"/>
                    <a:lumOff val="35000"/>
                  </a:schemeClr>
                </a:solidFill>
              </a:rPr>
              <a:t> </a:t>
            </a:r>
            <a:r>
              <a:rPr lang="en-GB" sz="2400" dirty="0">
                <a:solidFill>
                  <a:schemeClr val="tx1">
                    <a:lumMod val="65000"/>
                    <a:lumOff val="35000"/>
                  </a:schemeClr>
                </a:solidFill>
              </a:rPr>
              <a:t>Hillhall Presbyterian Church is committed to complying with data protection legislation and will take appropriate technical and organisational measures against unauthorised or unlawful processing and against accidental loss or destruction of or damage to personal data.</a:t>
            </a:r>
          </a:p>
          <a:p>
            <a:pPr marL="0" indent="0">
              <a:buNone/>
            </a:pPr>
            <a:r>
              <a:rPr lang="en-GB" sz="2400" dirty="0">
                <a:solidFill>
                  <a:schemeClr val="tx1">
                    <a:lumMod val="65000"/>
                    <a:lumOff val="35000"/>
                  </a:schemeClr>
                </a:solidFill>
              </a:rPr>
              <a:t>In the event of any breach in data protection we have an incident response procedure in place, to enable us to act immediately - upon notification.</a:t>
            </a:r>
          </a:p>
          <a:p>
            <a:pPr marL="0" indent="0">
              <a:buNone/>
            </a:pPr>
            <a:r>
              <a:rPr lang="en-GB" sz="2400" dirty="0">
                <a:solidFill>
                  <a:schemeClr val="tx1">
                    <a:lumMod val="65000"/>
                    <a:lumOff val="35000"/>
                  </a:schemeClr>
                </a:solidFill>
              </a:rPr>
              <a:t>The breach will be investigated internally with appropriate remedial action taken. </a:t>
            </a:r>
          </a:p>
          <a:p>
            <a:pPr marL="0" indent="0">
              <a:buNone/>
            </a:pPr>
            <a:r>
              <a:rPr lang="en-GB" sz="2400" dirty="0">
                <a:solidFill>
                  <a:schemeClr val="tx1">
                    <a:lumMod val="65000"/>
                    <a:lumOff val="35000"/>
                  </a:schemeClr>
                </a:solidFill>
              </a:rPr>
              <a:t>Where appropriate, the Information Commissioner’s Office will be informed within 72 hours of notification and those affected will be notified providing details, regarding the nature of the breach (see data breach policy).</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r>
              <a:rPr lang="en-GB" sz="3600" dirty="0">
                <a:solidFill>
                  <a:srgbClr val="00B050"/>
                </a:solidFill>
                <a:latin typeface="+mj-lt"/>
              </a:rPr>
              <a:t> </a:t>
            </a:r>
          </a:p>
        </p:txBody>
      </p:sp>
      <p:sp>
        <p:nvSpPr>
          <p:cNvPr id="5" name="TextBox 4">
            <a:extLst>
              <a:ext uri="{FF2B5EF4-FFF2-40B4-BE49-F238E27FC236}">
                <a16:creationId xmlns:a16="http://schemas.microsoft.com/office/drawing/2014/main" id="{8D26A21F-FE1E-4D9C-B0D8-5151F784A3DE}"/>
              </a:ext>
            </a:extLst>
          </p:cNvPr>
          <p:cNvSpPr txBox="1"/>
          <p:nvPr/>
        </p:nvSpPr>
        <p:spPr>
          <a:xfrm>
            <a:off x="942535" y="2138289"/>
            <a:ext cx="2532185" cy="2185214"/>
          </a:xfrm>
          <a:prstGeom prst="rect">
            <a:avLst/>
          </a:prstGeom>
          <a:noFill/>
        </p:spPr>
        <p:txBody>
          <a:bodyPr wrap="square" rtlCol="0">
            <a:spAutoFit/>
          </a:bodyPr>
          <a:lstStyle/>
          <a:p>
            <a:endParaRPr lang="en-GB" sz="3400" dirty="0"/>
          </a:p>
          <a:p>
            <a:pPr algn="ctr"/>
            <a:r>
              <a:rPr lang="en-GB" sz="3400" dirty="0">
                <a:solidFill>
                  <a:srgbClr val="00B050"/>
                </a:solidFill>
              </a:rPr>
              <a:t>MANAGING </a:t>
            </a:r>
          </a:p>
          <a:p>
            <a:pPr algn="ctr"/>
            <a:r>
              <a:rPr lang="en-GB" sz="3400" dirty="0">
                <a:solidFill>
                  <a:srgbClr val="00B050"/>
                </a:solidFill>
              </a:rPr>
              <a:t>A DATA BREACH</a:t>
            </a:r>
          </a:p>
        </p:txBody>
      </p:sp>
    </p:spTree>
    <p:extLst>
      <p:ext uri="{BB962C8B-B14F-4D97-AF65-F5344CB8AC3E}">
        <p14:creationId xmlns:p14="http://schemas.microsoft.com/office/powerpoint/2010/main" val="4811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sz="2800" dirty="0">
              <a:solidFill>
                <a:schemeClr val="tx1">
                  <a:lumMod val="65000"/>
                  <a:lumOff val="35000"/>
                </a:schemeClr>
              </a:solidFill>
            </a:endParaRPr>
          </a:p>
          <a:p>
            <a:pPr marL="0" indent="0">
              <a:buNone/>
            </a:pP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p:txBody>
          <a:bodyPr/>
          <a:lstStyle/>
          <a:p>
            <a:endParaRPr lang="en-GB" b="1" dirty="0"/>
          </a:p>
          <a:p>
            <a:endParaRPr lang="en-GB" b="1" dirty="0"/>
          </a:p>
        </p:txBody>
      </p:sp>
      <p:sp>
        <p:nvSpPr>
          <p:cNvPr id="6" name="TextBox 5">
            <a:extLst>
              <a:ext uri="{FF2B5EF4-FFF2-40B4-BE49-F238E27FC236}">
                <a16:creationId xmlns:a16="http://schemas.microsoft.com/office/drawing/2014/main" id="{BCDBE09A-425D-425E-AA5C-880881BF53F1}"/>
              </a:ext>
            </a:extLst>
          </p:cNvPr>
          <p:cNvSpPr txBox="1"/>
          <p:nvPr/>
        </p:nvSpPr>
        <p:spPr>
          <a:xfrm>
            <a:off x="713117" y="2143665"/>
            <a:ext cx="3217652" cy="2677656"/>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4200" dirty="0">
                <a:solidFill>
                  <a:srgbClr val="00B050"/>
                </a:solidFill>
                <a:latin typeface="+mj-lt"/>
                <a:ea typeface="+mj-ea"/>
                <a:cs typeface="+mj-cs"/>
              </a:rPr>
              <a:t>MOST COMMON DATA BREACHES</a:t>
            </a:r>
            <a:endParaRPr lang="en-GB" dirty="0">
              <a:solidFill>
                <a:srgbClr val="00B050"/>
              </a:solidFill>
              <a:latin typeface="+mj-lt"/>
            </a:endParaRPr>
          </a:p>
        </p:txBody>
      </p:sp>
      <p:sp>
        <p:nvSpPr>
          <p:cNvPr id="7" name="TextBox 6">
            <a:extLst>
              <a:ext uri="{FF2B5EF4-FFF2-40B4-BE49-F238E27FC236}">
                <a16:creationId xmlns:a16="http://schemas.microsoft.com/office/drawing/2014/main" id="{3DEEF03C-7D62-40C0-B5F5-BF90702B47D7}"/>
              </a:ext>
            </a:extLst>
          </p:cNvPr>
          <p:cNvSpPr txBox="1"/>
          <p:nvPr/>
        </p:nvSpPr>
        <p:spPr>
          <a:xfrm>
            <a:off x="4251096" y="633490"/>
            <a:ext cx="7487728" cy="69249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GB" sz="2800" dirty="0">
                <a:solidFill>
                  <a:srgbClr val="00B050"/>
                </a:solidFill>
                <a:cs typeface="Times New Roman"/>
              </a:rPr>
              <a:t>Emails and/or attachments sent to the wrong person.</a:t>
            </a:r>
          </a:p>
          <a:p>
            <a:pPr marL="457200" indent="-457200">
              <a:buFont typeface="Arial" panose="020B0604020202020204" pitchFamily="34" charset="0"/>
              <a:buChar char="•"/>
            </a:pPr>
            <a:r>
              <a:rPr lang="en-GB" sz="2800" dirty="0">
                <a:solidFill>
                  <a:schemeClr val="tx1">
                    <a:lumMod val="65000"/>
                    <a:lumOff val="35000"/>
                  </a:schemeClr>
                </a:solidFill>
                <a:cs typeface="Times New Roman"/>
              </a:rPr>
              <a:t>Paper files (hard copy) being accessed without authorisation.</a:t>
            </a:r>
          </a:p>
          <a:p>
            <a:pPr marL="457200" indent="-457200">
              <a:buFont typeface="Arial" panose="020B0604020202020204" pitchFamily="34" charset="0"/>
              <a:buChar char="•"/>
            </a:pPr>
            <a:r>
              <a:rPr lang="en-GB" sz="2800" dirty="0">
                <a:solidFill>
                  <a:srgbClr val="00B050"/>
                </a:solidFill>
                <a:cs typeface="Times New Roman"/>
              </a:rPr>
              <a:t>Loss or theft of a laptop or memory stick without password protection.</a:t>
            </a:r>
          </a:p>
          <a:p>
            <a:pPr marL="457200" indent="-457200">
              <a:buFont typeface="Arial" panose="020B0604020202020204" pitchFamily="34" charset="0"/>
              <a:buChar char="•"/>
            </a:pPr>
            <a:r>
              <a:rPr lang="en-GB" sz="2800" dirty="0">
                <a:solidFill>
                  <a:schemeClr val="tx1">
                    <a:lumMod val="65000"/>
                    <a:lumOff val="35000"/>
                  </a:schemeClr>
                </a:solidFill>
                <a:cs typeface="Times New Roman"/>
              </a:rPr>
              <a:t>Confidential documents being disposed of incorrectly.</a:t>
            </a:r>
          </a:p>
          <a:p>
            <a:pPr marL="457200" indent="-457200">
              <a:buFont typeface="Arial" panose="020B0604020202020204" pitchFamily="34" charset="0"/>
              <a:buChar char="•"/>
            </a:pPr>
            <a:r>
              <a:rPr lang="en-GB" sz="2800" dirty="0">
                <a:solidFill>
                  <a:srgbClr val="00B050"/>
                </a:solidFill>
                <a:cs typeface="Times New Roman"/>
              </a:rPr>
              <a:t>Confidential documentation left of top of printers/photocopiers.</a:t>
            </a:r>
          </a:p>
          <a:p>
            <a:pPr marL="457200" indent="-457200">
              <a:buFont typeface="Arial" panose="020B0604020202020204" pitchFamily="34" charset="0"/>
              <a:buChar char="•"/>
            </a:pPr>
            <a:r>
              <a:rPr lang="en-GB" sz="2800" dirty="0">
                <a:solidFill>
                  <a:schemeClr val="tx1">
                    <a:lumMod val="65000"/>
                    <a:lumOff val="35000"/>
                  </a:schemeClr>
                </a:solidFill>
                <a:cs typeface="Times New Roman"/>
              </a:rPr>
              <a:t>Computer screens left with personal data on view.</a:t>
            </a:r>
          </a:p>
          <a:p>
            <a:pPr marL="457200" indent="-457200">
              <a:buFont typeface="Arial" panose="020B0604020202020204" pitchFamily="34" charset="0"/>
              <a:buChar char="•"/>
            </a:pPr>
            <a:r>
              <a:rPr lang="en-GB" sz="2800" dirty="0">
                <a:solidFill>
                  <a:srgbClr val="00B050"/>
                </a:solidFill>
                <a:cs typeface="Times New Roman"/>
              </a:rPr>
              <a:t>Intruder penetrating computer systems (Hacking).</a:t>
            </a:r>
          </a:p>
          <a:p>
            <a:pPr marL="457200" indent="-457200">
              <a:buFont typeface="Arial" panose="020B0604020202020204" pitchFamily="34" charset="0"/>
              <a:buChar char="•"/>
            </a:pPr>
            <a:endParaRPr lang="en-GB" sz="2800" dirty="0">
              <a:solidFill>
                <a:schemeClr val="tx1">
                  <a:lumMod val="65000"/>
                  <a:lumOff val="35000"/>
                </a:schemeClr>
              </a:solidFill>
              <a:cs typeface="Times New Roman"/>
            </a:endParaRPr>
          </a:p>
          <a:p>
            <a:pPr algn="ctr"/>
            <a:endParaRPr lang="en-GB" sz="2400" dirty="0">
              <a:solidFill>
                <a:schemeClr val="tx1">
                  <a:lumMod val="65000"/>
                  <a:lumOff val="35000"/>
                </a:schemeClr>
              </a:solidFill>
              <a:cs typeface="Times New Roman"/>
            </a:endParaRPr>
          </a:p>
        </p:txBody>
      </p:sp>
    </p:spTree>
    <p:extLst>
      <p:ext uri="{BB962C8B-B14F-4D97-AF65-F5344CB8AC3E}">
        <p14:creationId xmlns:p14="http://schemas.microsoft.com/office/powerpoint/2010/main" val="2954310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sz="2800" dirty="0">
              <a:solidFill>
                <a:schemeClr val="tx1">
                  <a:lumMod val="65000"/>
                  <a:lumOff val="35000"/>
                </a:schemeClr>
              </a:solidFill>
            </a:endParaRPr>
          </a:p>
          <a:p>
            <a:pPr marL="0" indent="0">
              <a:buNone/>
            </a:pP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endParaRPr lang="en-GB" sz="2800" b="1" dirty="0">
              <a:solidFill>
                <a:srgbClr val="00B050"/>
              </a:solidFill>
              <a:latin typeface="+mj-lt"/>
            </a:endParaRPr>
          </a:p>
          <a:p>
            <a:pPr algn="ctr"/>
            <a:endParaRPr lang="en-GB" sz="2800" b="1" dirty="0">
              <a:solidFill>
                <a:srgbClr val="00B050"/>
              </a:solidFill>
              <a:latin typeface="+mj-lt"/>
            </a:endParaRPr>
          </a:p>
          <a:p>
            <a:pPr algn="ctr"/>
            <a:r>
              <a:rPr lang="en-GB" sz="3600" dirty="0">
                <a:solidFill>
                  <a:srgbClr val="00B050"/>
                </a:solidFill>
                <a:latin typeface="+mj-lt"/>
              </a:rPr>
              <a:t>HOW TO AVOID A DATA BREACH </a:t>
            </a:r>
          </a:p>
        </p:txBody>
      </p:sp>
      <p:sp>
        <p:nvSpPr>
          <p:cNvPr id="7" name="TextBox 6">
            <a:extLst>
              <a:ext uri="{FF2B5EF4-FFF2-40B4-BE49-F238E27FC236}">
                <a16:creationId xmlns:a16="http://schemas.microsoft.com/office/drawing/2014/main" id="{3DEEF03C-7D62-40C0-B5F5-BF90702B47D7}"/>
              </a:ext>
            </a:extLst>
          </p:cNvPr>
          <p:cNvSpPr txBox="1"/>
          <p:nvPr/>
        </p:nvSpPr>
        <p:spPr>
          <a:xfrm>
            <a:off x="4251096" y="633490"/>
            <a:ext cx="7487728"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800" dirty="0">
              <a:solidFill>
                <a:schemeClr val="tx1">
                  <a:lumMod val="65000"/>
                  <a:lumOff val="35000"/>
                </a:schemeClr>
              </a:solidFill>
              <a:cs typeface="Times New Roman"/>
            </a:endParaRPr>
          </a:p>
          <a:p>
            <a:r>
              <a:rPr lang="en-GB" sz="2800" dirty="0">
                <a:solidFill>
                  <a:schemeClr val="tx1">
                    <a:lumMod val="65000"/>
                    <a:lumOff val="35000"/>
                  </a:schemeClr>
                </a:solidFill>
                <a:cs typeface="Times New Roman"/>
              </a:rPr>
              <a:t>Personal data should not be retained longer than necessary, in relation to the purpose for which such data is processed. </a:t>
            </a:r>
          </a:p>
          <a:p>
            <a:r>
              <a:rPr lang="en-GB" sz="2800" dirty="0">
                <a:solidFill>
                  <a:srgbClr val="00B050"/>
                </a:solidFill>
                <a:cs typeface="Times New Roman"/>
              </a:rPr>
              <a:t>You should ensure that secure storage/archiving periods are clearly defined for each type of data and ensure confidential destruction of data when no longer required.</a:t>
            </a:r>
          </a:p>
          <a:p>
            <a:r>
              <a:rPr lang="en-GB" sz="2800" dirty="0">
                <a:solidFill>
                  <a:schemeClr val="tx1">
                    <a:lumMod val="65000"/>
                    <a:lumOff val="35000"/>
                  </a:schemeClr>
                </a:solidFill>
                <a:cs typeface="Times New Roman"/>
              </a:rPr>
              <a:t>Personal data is of no value to us unless we can make use of it.  However, it is when personal data is accessed and used that it can be at the greatest risk of loss, corruption or theft and as such we adopt the following additional security measures...</a:t>
            </a:r>
          </a:p>
        </p:txBody>
      </p:sp>
    </p:spTree>
    <p:extLst>
      <p:ext uri="{BB962C8B-B14F-4D97-AF65-F5344CB8AC3E}">
        <p14:creationId xmlns:p14="http://schemas.microsoft.com/office/powerpoint/2010/main" val="3392896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1EDB8C-526D-471A-83C0-F49D4784C682}"/>
              </a:ext>
            </a:extLst>
          </p:cNvPr>
          <p:cNvSpPr/>
          <p:nvPr/>
        </p:nvSpPr>
        <p:spPr>
          <a:xfrm>
            <a:off x="309489" y="1137796"/>
            <a:ext cx="11380763" cy="5353389"/>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en-GB" sz="2800" dirty="0">
                <a:solidFill>
                  <a:srgbClr val="00B050"/>
                </a:solidFill>
                <a:ea typeface="Times New Roman" panose="02020603050405020304" pitchFamily="18" charset="0"/>
                <a:cs typeface="Calibri" panose="020F0502020204030204" pitchFamily="34" charset="0"/>
              </a:rPr>
              <a:t>When not required, paperwork or files should be put away securely.</a:t>
            </a:r>
            <a:endParaRPr lang="en-GB" sz="2800" dirty="0">
              <a:solidFill>
                <a:srgbClr val="00B050"/>
              </a:solidFill>
            </a:endParaRPr>
          </a:p>
          <a:p>
            <a:pPr marL="457200" algn="just">
              <a:lnSpc>
                <a:spcPct val="107000"/>
              </a:lnSpc>
              <a:spcAft>
                <a:spcPts val="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800" dirty="0">
                <a:solidFill>
                  <a:schemeClr val="tx1">
                    <a:lumMod val="65000"/>
                    <a:lumOff val="35000"/>
                  </a:schemeClr>
                </a:solidFill>
                <a:ea typeface="Times New Roman" panose="02020603050405020304" pitchFamily="18" charset="0"/>
                <a:cs typeface="Calibri" panose="020F0502020204030204" pitchFamily="34" charset="0"/>
              </a:rPr>
              <a:t>Staff, leaders and volunteers should make sure paper and printouts are not left where unauthorised people could see them,  like on a printer.</a:t>
            </a:r>
            <a:endParaRPr lang="en-GB" sz="2800" dirty="0">
              <a:solidFill>
                <a:schemeClr val="tx1">
                  <a:lumMod val="65000"/>
                  <a:lumOff val="35000"/>
                </a:schemeClr>
              </a:solidFill>
            </a:endParaRPr>
          </a:p>
          <a:p>
            <a:pPr marL="457200" algn="just">
              <a:lnSpc>
                <a:spcPct val="107000"/>
              </a:lnSpc>
              <a:spcAft>
                <a:spcPts val="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800" dirty="0">
                <a:solidFill>
                  <a:srgbClr val="00B050"/>
                </a:solidFill>
                <a:ea typeface="Times New Roman" panose="02020603050405020304" pitchFamily="18" charset="0"/>
                <a:cs typeface="Calibri" panose="020F0502020204030204" pitchFamily="34" charset="0"/>
              </a:rPr>
              <a:t>Data printouts should be shredded and disposed of securely when no longer required. </a:t>
            </a:r>
            <a:endParaRPr lang="en-GB" sz="2800" dirty="0">
              <a:solidFill>
                <a:srgbClr val="00B050"/>
              </a:solidFill>
            </a:endParaRPr>
          </a:p>
          <a:p>
            <a:pPr marL="457200">
              <a:lnSpc>
                <a:spcPct val="107000"/>
              </a:lnSpc>
              <a:spcAft>
                <a:spcPts val="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800" dirty="0">
                <a:solidFill>
                  <a:schemeClr val="tx1">
                    <a:lumMod val="65000"/>
                    <a:lumOff val="35000"/>
                  </a:schemeClr>
                </a:solidFill>
                <a:ea typeface="Times New Roman" panose="02020603050405020304" pitchFamily="18" charset="0"/>
                <a:cs typeface="Calibri" panose="020F0502020204030204" pitchFamily="34" charset="0"/>
              </a:rPr>
              <a:t>Where personal data is recorded in a notebook (for example for the purposes of pastoral visitation) consideration should be given to anonymization or pseudonymising of personal data so as to reduce the risk of damage to the data subject should the notebook be lost or stolen.</a:t>
            </a:r>
            <a:endParaRPr lang="en-GB" sz="2800" dirty="0">
              <a:solidFill>
                <a:schemeClr val="tx1">
                  <a:lumMod val="65000"/>
                  <a:lumOff val="35000"/>
                </a:schemeClr>
              </a:solidFill>
              <a:effectLst/>
            </a:endParaRPr>
          </a:p>
        </p:txBody>
      </p:sp>
      <p:sp>
        <p:nvSpPr>
          <p:cNvPr id="4" name="TextBox 3">
            <a:extLst>
              <a:ext uri="{FF2B5EF4-FFF2-40B4-BE49-F238E27FC236}">
                <a16:creationId xmlns:a16="http://schemas.microsoft.com/office/drawing/2014/main" id="{1510A09D-12C8-4B1C-9F00-7530BBE35C80}"/>
              </a:ext>
            </a:extLst>
          </p:cNvPr>
          <p:cNvSpPr txBox="1"/>
          <p:nvPr/>
        </p:nvSpPr>
        <p:spPr>
          <a:xfrm>
            <a:off x="1856935" y="618978"/>
            <a:ext cx="8539090" cy="523220"/>
          </a:xfrm>
          <a:prstGeom prst="rect">
            <a:avLst/>
          </a:prstGeom>
          <a:noFill/>
        </p:spPr>
        <p:txBody>
          <a:bodyPr wrap="square" rtlCol="0">
            <a:spAutoFit/>
          </a:bodyPr>
          <a:lstStyle/>
          <a:p>
            <a:pPr algn="ctr"/>
            <a:r>
              <a:rPr lang="en-GB" sz="2800" dirty="0"/>
              <a:t>FILES HELD ON HARD COPY</a:t>
            </a:r>
          </a:p>
        </p:txBody>
      </p:sp>
    </p:spTree>
    <p:extLst>
      <p:ext uri="{BB962C8B-B14F-4D97-AF65-F5344CB8AC3E}">
        <p14:creationId xmlns:p14="http://schemas.microsoft.com/office/powerpoint/2010/main" val="2354293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1EDB8C-526D-471A-83C0-F49D4784C682}"/>
              </a:ext>
            </a:extLst>
          </p:cNvPr>
          <p:cNvSpPr/>
          <p:nvPr/>
        </p:nvSpPr>
        <p:spPr>
          <a:xfrm>
            <a:off x="309489" y="1137796"/>
            <a:ext cx="11380763" cy="523798"/>
          </a:xfrm>
          <a:prstGeom prst="rect">
            <a:avLst/>
          </a:prstGeom>
        </p:spPr>
        <p:txBody>
          <a:bodyPr wrap="square">
            <a:spAutoFit/>
          </a:bodyPr>
          <a:lstStyle/>
          <a:p>
            <a:pPr marL="457200" algn="just">
              <a:lnSpc>
                <a:spcPct val="107000"/>
              </a:lnSpc>
              <a:spcAft>
                <a:spcPts val="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0665A888-0F80-4523-BA02-793D2E0FABEB}"/>
              </a:ext>
            </a:extLst>
          </p:cNvPr>
          <p:cNvSpPr/>
          <p:nvPr/>
        </p:nvSpPr>
        <p:spPr>
          <a:xfrm>
            <a:off x="309489" y="759656"/>
            <a:ext cx="11573022" cy="6232475"/>
          </a:xfrm>
          <a:prstGeom prst="rect">
            <a:avLst/>
          </a:prstGeom>
        </p:spPr>
        <p:txBody>
          <a:bodyPr wrap="square">
            <a:spAutoFit/>
          </a:bodyPr>
          <a:lstStyle/>
          <a:p>
            <a:r>
              <a:rPr lang="en-GB" sz="2500" dirty="0"/>
              <a:t>When data is stored </a:t>
            </a:r>
            <a:r>
              <a:rPr lang="en-GB" sz="2500" i="1" dirty="0">
                <a:solidFill>
                  <a:srgbClr val="00B050"/>
                </a:solidFill>
              </a:rPr>
              <a:t>electronically</a:t>
            </a:r>
            <a:r>
              <a:rPr lang="en-GB" sz="2500" dirty="0"/>
              <a:t>, it must be protected from unauthorised access, accidental deletion and malicious hacking attempts.  It must be password protected and encryption should also be considered:</a:t>
            </a:r>
          </a:p>
          <a:p>
            <a:endParaRPr lang="en-GB" sz="2500" dirty="0"/>
          </a:p>
          <a:p>
            <a:r>
              <a:rPr lang="en-GB" sz="2500" dirty="0">
                <a:solidFill>
                  <a:schemeClr val="tx1">
                    <a:lumMod val="65000"/>
                    <a:lumOff val="35000"/>
                  </a:schemeClr>
                </a:solidFill>
              </a:rPr>
              <a:t>• Data should be protected by strong passwords that are changed regularly and never shared between staff, leaders and volunteers. </a:t>
            </a:r>
          </a:p>
          <a:p>
            <a:endParaRPr lang="en-GB" sz="2500" dirty="0">
              <a:solidFill>
                <a:schemeClr val="tx1">
                  <a:lumMod val="65000"/>
                  <a:lumOff val="35000"/>
                </a:schemeClr>
              </a:solidFill>
            </a:endParaRPr>
          </a:p>
          <a:p>
            <a:r>
              <a:rPr lang="en-GB" sz="2500" dirty="0">
                <a:solidFill>
                  <a:srgbClr val="00B050"/>
                </a:solidFill>
              </a:rPr>
              <a:t>• If data is stored on removable media (like a CD, DVD, flash drive etc.), these should be secured when not being used.</a:t>
            </a:r>
          </a:p>
          <a:p>
            <a:endParaRPr lang="en-GB" sz="2500" dirty="0">
              <a:solidFill>
                <a:schemeClr val="tx1">
                  <a:lumMod val="65000"/>
                  <a:lumOff val="35000"/>
                </a:schemeClr>
              </a:solidFill>
            </a:endParaRPr>
          </a:p>
          <a:p>
            <a:r>
              <a:rPr lang="en-GB" sz="2500" dirty="0">
                <a:solidFill>
                  <a:schemeClr val="tx1">
                    <a:lumMod val="65000"/>
                    <a:lumOff val="35000"/>
                  </a:schemeClr>
                </a:solidFill>
              </a:rPr>
              <a:t>• Data should only be stored on designated drives and servers and should only be uploaded to an approved cloud computing service.  When using services such as these you must be satisfied that the supplier will hold the data in a manner which is compliant with data protection legislation. To do this you should review their terms and conditions or other contractual information to ensure that these matters are addressed. </a:t>
            </a:r>
          </a:p>
          <a:p>
            <a:endParaRPr lang="en-GB" sz="2400" dirty="0">
              <a:solidFill>
                <a:schemeClr val="tx1">
                  <a:lumMod val="65000"/>
                  <a:lumOff val="35000"/>
                </a:schemeClr>
              </a:solidFill>
            </a:endParaRPr>
          </a:p>
        </p:txBody>
      </p:sp>
    </p:spTree>
    <p:extLst>
      <p:ext uri="{BB962C8B-B14F-4D97-AF65-F5344CB8AC3E}">
        <p14:creationId xmlns:p14="http://schemas.microsoft.com/office/powerpoint/2010/main" val="493754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1EDB8C-526D-471A-83C0-F49D4784C682}"/>
              </a:ext>
            </a:extLst>
          </p:cNvPr>
          <p:cNvSpPr/>
          <p:nvPr/>
        </p:nvSpPr>
        <p:spPr>
          <a:xfrm>
            <a:off x="309489" y="1137796"/>
            <a:ext cx="11380763" cy="523798"/>
          </a:xfrm>
          <a:prstGeom prst="rect">
            <a:avLst/>
          </a:prstGeom>
        </p:spPr>
        <p:txBody>
          <a:bodyPr wrap="square">
            <a:spAutoFit/>
          </a:bodyPr>
          <a:lstStyle/>
          <a:p>
            <a:pPr marL="457200" algn="just">
              <a:lnSpc>
                <a:spcPct val="107000"/>
              </a:lnSpc>
              <a:spcAft>
                <a:spcPts val="0"/>
              </a:spcAft>
            </a:pPr>
            <a:r>
              <a:rPr lang="en-GB" sz="28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800" dirty="0">
              <a:solidFill>
                <a:schemeClr val="tx1">
                  <a:lumMod val="65000"/>
                  <a:lumOff val="35000"/>
                </a:schemeClr>
              </a:solidFill>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0665A888-0F80-4523-BA02-793D2E0FABEB}"/>
              </a:ext>
            </a:extLst>
          </p:cNvPr>
          <p:cNvSpPr/>
          <p:nvPr/>
        </p:nvSpPr>
        <p:spPr>
          <a:xfrm>
            <a:off x="309489" y="759656"/>
            <a:ext cx="11573022" cy="461665"/>
          </a:xfrm>
          <a:prstGeom prst="rect">
            <a:avLst/>
          </a:prstGeom>
        </p:spPr>
        <p:txBody>
          <a:bodyPr wrap="square">
            <a:spAutoFit/>
          </a:bodyPr>
          <a:lstStyle/>
          <a:p>
            <a:endParaRPr lang="en-GB" sz="2400" dirty="0">
              <a:solidFill>
                <a:schemeClr val="tx1">
                  <a:lumMod val="65000"/>
                  <a:lumOff val="35000"/>
                </a:schemeClr>
              </a:solidFill>
            </a:endParaRPr>
          </a:p>
        </p:txBody>
      </p:sp>
      <p:sp>
        <p:nvSpPr>
          <p:cNvPr id="5" name="Rectangle 4">
            <a:extLst>
              <a:ext uri="{FF2B5EF4-FFF2-40B4-BE49-F238E27FC236}">
                <a16:creationId xmlns:a16="http://schemas.microsoft.com/office/drawing/2014/main" id="{2AA7E7ED-E0E0-4912-A528-69B24F8ED019}"/>
              </a:ext>
            </a:extLst>
          </p:cNvPr>
          <p:cNvSpPr/>
          <p:nvPr/>
        </p:nvSpPr>
        <p:spPr>
          <a:xfrm>
            <a:off x="501747" y="443086"/>
            <a:ext cx="11380763" cy="6910674"/>
          </a:xfrm>
          <a:prstGeom prst="rect">
            <a:avLst/>
          </a:prstGeom>
        </p:spPr>
        <p:txBody>
          <a:bodyPr wrap="square">
            <a:spAutoFit/>
          </a:bodyPr>
          <a:lstStyle/>
          <a:p>
            <a:pPr marL="342900" lvl="0" indent="-342900" algn="just">
              <a:spcAft>
                <a:spcPts val="0"/>
              </a:spcAft>
              <a:buFont typeface="Symbol" panose="05050102010706020507" pitchFamily="18" charset="2"/>
              <a:buChar char=""/>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marL="342900" lvl="0" indent="-342900" algn="just">
              <a:spcAft>
                <a:spcPts val="0"/>
              </a:spcAft>
              <a:buFont typeface="Symbol" panose="05050102010706020507" pitchFamily="18" charset="2"/>
              <a:buChar char=""/>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marL="342900" lvl="0" indent="-342900" algn="just">
              <a:spcAft>
                <a:spcPts val="0"/>
              </a:spcAft>
              <a:buFont typeface="Symbol" panose="05050102010706020507" pitchFamily="18" charset="2"/>
              <a:buChar char=""/>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marL="342900" lvl="0" indent="-342900" algn="just">
              <a:spcAft>
                <a:spcPts val="0"/>
              </a:spcAft>
              <a:buFont typeface="Symbol" panose="05050102010706020507" pitchFamily="18" charset="2"/>
              <a:buChar char=""/>
            </a:pPr>
            <a:r>
              <a:rPr lang="en-GB" sz="2400" dirty="0">
                <a:solidFill>
                  <a:srgbClr val="00B050"/>
                </a:solidFill>
                <a:ea typeface="Times New Roman" panose="02020603050405020304" pitchFamily="18" charset="0"/>
                <a:cs typeface="Calibri" panose="020F0502020204030204" pitchFamily="34" charset="0"/>
              </a:rPr>
              <a:t>Data is backed up frequently.</a:t>
            </a:r>
            <a:endParaRPr lang="en-GB" sz="2400" dirty="0">
              <a:solidFill>
                <a:srgbClr val="00B050"/>
              </a:solidFill>
            </a:endParaRPr>
          </a:p>
          <a:p>
            <a:pPr algn="just">
              <a:spcAft>
                <a:spcPts val="0"/>
              </a:spcAft>
            </a:pPr>
            <a:r>
              <a:rPr lang="en-GB" sz="2400" dirty="0">
                <a:ea typeface="Times New Roman" panose="02020603050405020304" pitchFamily="18" charset="0"/>
                <a:cs typeface="Calibri" panose="020F0502020204030204" pitchFamily="34" charset="0"/>
              </a:rPr>
              <a:t> </a:t>
            </a:r>
            <a:endParaRPr lang="en-GB" sz="2400" dirty="0"/>
          </a:p>
          <a:p>
            <a:pPr marL="342900" lvl="0" indent="-342900" algn="just">
              <a:spcAft>
                <a:spcPts val="0"/>
              </a:spcAft>
              <a:buFont typeface="Symbol" panose="05050102010706020507" pitchFamily="18" charset="2"/>
              <a:buChar char=""/>
            </a:pPr>
            <a:r>
              <a:rPr lang="en-GB" sz="2400" dirty="0">
                <a:solidFill>
                  <a:schemeClr val="tx1">
                    <a:lumMod val="65000"/>
                    <a:lumOff val="35000"/>
                  </a:schemeClr>
                </a:solidFill>
                <a:ea typeface="Times New Roman" panose="02020603050405020304" pitchFamily="18" charset="0"/>
                <a:cs typeface="Calibri" panose="020F0502020204030204" pitchFamily="34" charset="0"/>
              </a:rPr>
              <a:t>Data which is considered important should not solely be saved to a mobile device as this type of device is generally more prone to failure, accidental loss, or theft.  Where data is held on a mobile device then appropriate security measures should be applied. </a:t>
            </a:r>
            <a:endParaRPr lang="en-GB" sz="2400" dirty="0">
              <a:solidFill>
                <a:schemeClr val="tx1">
                  <a:lumMod val="65000"/>
                  <a:lumOff val="35000"/>
                </a:schemeClr>
              </a:solidFill>
            </a:endParaRPr>
          </a:p>
          <a:p>
            <a:pPr marL="457200" algn="just">
              <a:lnSpc>
                <a:spcPct val="107000"/>
              </a:lnSpc>
              <a:spcAft>
                <a:spcPts val="0"/>
              </a:spcAft>
            </a:pPr>
            <a:r>
              <a:rPr lang="en-GB" sz="2400" dirty="0">
                <a:solidFill>
                  <a:schemeClr val="tx1">
                    <a:lumMod val="65000"/>
                    <a:lumOff val="35000"/>
                  </a:schemeClr>
                </a:solidFill>
                <a:ea typeface="Times New Roman" panose="02020603050405020304" pitchFamily="18" charset="0"/>
                <a:cs typeface="Calibri" panose="020F0502020204030204" pitchFamily="34" charset="0"/>
              </a:rPr>
              <a:t> </a:t>
            </a:r>
            <a:endParaRPr lang="en-GB" sz="2400" dirty="0">
              <a:solidFill>
                <a:schemeClr val="tx1">
                  <a:lumMod val="65000"/>
                  <a:lumOff val="35000"/>
                </a:schemeClr>
              </a:solidFill>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dirty="0">
                <a:solidFill>
                  <a:srgbClr val="00B050"/>
                </a:solidFill>
                <a:ea typeface="Times New Roman" panose="02020603050405020304" pitchFamily="18" charset="0"/>
                <a:cs typeface="Calibri" panose="020F0502020204030204" pitchFamily="34" charset="0"/>
              </a:rPr>
              <a:t>All servers and computers containing data are protected by approved security software and a firewall.</a:t>
            </a:r>
            <a:endParaRPr lang="en-GB" sz="2400" dirty="0">
              <a:solidFill>
                <a:srgbClr val="00B050"/>
              </a:solidFill>
            </a:endParaRPr>
          </a:p>
          <a:p>
            <a:pPr algn="just">
              <a:spcAft>
                <a:spcPts val="0"/>
              </a:spcAft>
            </a:pPr>
            <a:r>
              <a:rPr lang="en-GB" sz="2400" dirty="0">
                <a:ea typeface="Times New Roman" panose="02020603050405020304" pitchFamily="18" charset="0"/>
                <a:cs typeface="Calibri" panose="020F0502020204030204" pitchFamily="34" charset="0"/>
              </a:rPr>
              <a:t> </a:t>
            </a:r>
            <a:endParaRPr lang="en-GB" sz="2400" dirty="0"/>
          </a:p>
          <a:p>
            <a:pPr marL="342900" lvl="0" indent="-342900" algn="just">
              <a:spcAft>
                <a:spcPts val="0"/>
              </a:spcAft>
              <a:buFont typeface="Symbol" panose="05050102010706020507" pitchFamily="18" charset="2"/>
              <a:buChar char=""/>
            </a:pPr>
            <a:r>
              <a:rPr lang="en-GB" sz="2400" dirty="0">
                <a:solidFill>
                  <a:schemeClr val="tx1">
                    <a:lumMod val="65000"/>
                    <a:lumOff val="35000"/>
                  </a:schemeClr>
                </a:solidFill>
                <a:ea typeface="Times New Roman" panose="02020603050405020304" pitchFamily="18" charset="0"/>
                <a:cs typeface="Calibri" panose="020F0502020204030204" pitchFamily="34" charset="0"/>
              </a:rPr>
              <a:t>Personal data collected by us should not be stored exclusively on a personal computer as this may prevent legitimate access to and use of that data by us.</a:t>
            </a:r>
            <a:endParaRPr lang="en-GB" sz="2400" dirty="0">
              <a:solidFill>
                <a:schemeClr val="tx1">
                  <a:lumMod val="65000"/>
                  <a:lumOff val="35000"/>
                </a:schemeClr>
              </a:solidFill>
            </a:endParaRPr>
          </a:p>
          <a:p>
            <a:pPr marL="457200">
              <a:lnSpc>
                <a:spcPct val="107000"/>
              </a:lnSpc>
              <a:spcAft>
                <a:spcPts val="0"/>
              </a:spcAft>
            </a:pPr>
            <a:r>
              <a:rPr lang="en-GB" sz="2400" dirty="0">
                <a:ea typeface="Times New Roman" panose="02020603050405020304" pitchFamily="18" charset="0"/>
                <a:cs typeface="Calibri" panose="020F0502020204030204" pitchFamily="34" charset="0"/>
              </a:rPr>
              <a:t> </a:t>
            </a:r>
            <a:endParaRPr lang="en-GB" sz="2400" dirty="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dirty="0">
                <a:solidFill>
                  <a:srgbClr val="00B050"/>
                </a:solidFill>
                <a:ea typeface="Times New Roman" panose="02020603050405020304" pitchFamily="18" charset="0"/>
                <a:cs typeface="Calibri" panose="020F0502020204030204" pitchFamily="34" charset="0"/>
              </a:rPr>
              <a:t>Security measures must be applied to personal devices consistent with those applied to our equipment.</a:t>
            </a:r>
            <a:endParaRPr lang="en-GB" sz="2400" dirty="0">
              <a:solidFill>
                <a:srgbClr val="00B050"/>
              </a:solidFill>
            </a:endParaRPr>
          </a:p>
          <a:p>
            <a:pPr marL="457200">
              <a:lnSpc>
                <a:spcPct val="107000"/>
              </a:lnSpc>
              <a:spcAft>
                <a:spcPts val="0"/>
              </a:spcAft>
            </a:pPr>
            <a:r>
              <a:rPr lang="en-GB" sz="2400" dirty="0">
                <a:ea typeface="Times New Roman" panose="02020603050405020304" pitchFamily="18" charset="0"/>
                <a:cs typeface="Calibri" panose="020F0502020204030204" pitchFamily="34" charset="0"/>
              </a:rPr>
              <a:t> </a:t>
            </a:r>
            <a:endParaRPr lang="en-GB" sz="2400" dirty="0">
              <a:ea typeface="Calibri" panose="020F0502020204030204" pitchFamily="34" charset="0"/>
              <a:cs typeface="Times New Roman" panose="02020603050405020304" pitchFamily="18" charset="0"/>
            </a:endParaRPr>
          </a:p>
          <a:p>
            <a:pPr marL="457200">
              <a:lnSpc>
                <a:spcPct val="107000"/>
              </a:lnSpc>
              <a:spcAft>
                <a:spcPts val="0"/>
              </a:spcAft>
            </a:pPr>
            <a:r>
              <a:rPr lang="en-GB" sz="2400" dirty="0">
                <a:ea typeface="Times New Roman" panose="02020603050405020304" pitchFamily="18" charset="0"/>
                <a:cs typeface="Calibri" panose="020F0502020204030204" pitchFamily="34" charset="0"/>
              </a:rPr>
              <a:t> </a:t>
            </a:r>
            <a:endParaRPr lang="en-GB" sz="2400"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316C262-32EB-4270-AE1A-D725F5CC9E78}"/>
              </a:ext>
            </a:extLst>
          </p:cNvPr>
          <p:cNvSpPr txBox="1"/>
          <p:nvPr/>
        </p:nvSpPr>
        <p:spPr>
          <a:xfrm>
            <a:off x="501747" y="633046"/>
            <a:ext cx="11188505" cy="523220"/>
          </a:xfrm>
          <a:prstGeom prst="rect">
            <a:avLst/>
          </a:prstGeom>
          <a:noFill/>
        </p:spPr>
        <p:txBody>
          <a:bodyPr wrap="square" rtlCol="0">
            <a:spAutoFit/>
          </a:bodyPr>
          <a:lstStyle/>
          <a:p>
            <a:pPr algn="ctr"/>
            <a:r>
              <a:rPr lang="en-GB" sz="2800" dirty="0"/>
              <a:t>ELECTRONIC/DIGITAL STORAGE CTD.</a:t>
            </a:r>
          </a:p>
        </p:txBody>
      </p:sp>
    </p:spTree>
    <p:extLst>
      <p:ext uri="{BB962C8B-B14F-4D97-AF65-F5344CB8AC3E}">
        <p14:creationId xmlns:p14="http://schemas.microsoft.com/office/powerpoint/2010/main" val="2732249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sz="2400" dirty="0">
              <a:solidFill>
                <a:schemeClr val="tx1">
                  <a:lumMod val="65000"/>
                  <a:lumOff val="35000"/>
                </a:schemeClr>
              </a:solidFill>
            </a:endParaRPr>
          </a:p>
          <a:p>
            <a:pPr marL="324000" lvl="1" indent="0">
              <a:buNone/>
            </a:pPr>
            <a:r>
              <a:rPr lang="en-GB" sz="2400" dirty="0">
                <a:solidFill>
                  <a:schemeClr val="tx1">
                    <a:lumMod val="65000"/>
                    <a:lumOff val="35000"/>
                  </a:schemeClr>
                </a:solidFill>
              </a:rPr>
              <a:t>The law requires us to take reasonable steps to ensure data is kept accurate and up to date.  It is the responsibility of all staff, leaders and volunteers who work with data to take reasonable steps to ensure it is kept as accurate and up to date as possible.</a:t>
            </a:r>
          </a:p>
          <a:p>
            <a:pPr marL="324000" lvl="1" indent="0">
              <a:buNone/>
            </a:pPr>
            <a:r>
              <a:rPr lang="en-GB" sz="2400" dirty="0">
                <a:solidFill>
                  <a:srgbClr val="00B050"/>
                </a:solidFill>
              </a:rPr>
              <a:t>Data should be held in as few places as necessary. Staff, leaders &amp; volunteers should not create any unnecessary additional data sets.</a:t>
            </a:r>
          </a:p>
          <a:p>
            <a:pPr marL="324000" lvl="1" indent="0">
              <a:buNone/>
            </a:pPr>
            <a:r>
              <a:rPr lang="en-GB" sz="2400" dirty="0">
                <a:solidFill>
                  <a:schemeClr val="tx1">
                    <a:lumMod val="65000"/>
                    <a:lumOff val="35000"/>
                  </a:schemeClr>
                </a:solidFill>
              </a:rPr>
              <a:t>Staff, leaders and volunteers should take every opportunity to ensure data is updated.  </a:t>
            </a:r>
          </a:p>
          <a:p>
            <a:pPr marL="324000" lvl="1" indent="0">
              <a:buNone/>
            </a:pPr>
            <a:r>
              <a:rPr lang="en-GB" sz="2400" dirty="0">
                <a:solidFill>
                  <a:srgbClr val="00B050"/>
                </a:solidFill>
              </a:rPr>
              <a:t>Data should be updated as inaccuracies are discovered. </a:t>
            </a:r>
          </a:p>
          <a:p>
            <a:pPr marL="0" indent="0">
              <a:buNone/>
            </a:pPr>
            <a:r>
              <a:rPr lang="en-GB" sz="2600" dirty="0">
                <a:solidFill>
                  <a:schemeClr val="tx1">
                    <a:lumMod val="65000"/>
                    <a:lumOff val="35000"/>
                  </a:schemeClr>
                </a:solidFill>
              </a:rPr>
              <a:t> </a:t>
            </a:r>
            <a:br>
              <a:rPr lang="en-GB" sz="2600" dirty="0">
                <a:solidFill>
                  <a:schemeClr val="tx1">
                    <a:lumMod val="65000"/>
                    <a:lumOff val="35000"/>
                  </a:schemeClr>
                </a:solidFill>
              </a:rPr>
            </a:br>
            <a:r>
              <a:rPr lang="en-GB" dirty="0">
                <a:solidFill>
                  <a:schemeClr val="tx1">
                    <a:lumMod val="65000"/>
                    <a:lumOff val="35000"/>
                  </a:schemeClr>
                </a:solidFill>
              </a:rPr>
              <a:t> </a:t>
            </a:r>
            <a:br>
              <a:rPr lang="en-GB" dirty="0">
                <a:solidFill>
                  <a:schemeClr val="tx1">
                    <a:lumMod val="65000"/>
                    <a:lumOff val="35000"/>
                  </a:schemeClr>
                </a:solidFill>
              </a:rPr>
            </a:br>
            <a:r>
              <a:rPr lang="en-GB" dirty="0">
                <a:solidFill>
                  <a:schemeClr val="tx1">
                    <a:lumMod val="65000"/>
                    <a:lumOff val="35000"/>
                  </a:schemeClr>
                </a:solidFill>
              </a:rPr>
              <a:t> </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r>
              <a:rPr lang="en-GB" sz="3600" dirty="0">
                <a:solidFill>
                  <a:srgbClr val="00B050"/>
                </a:solidFill>
                <a:latin typeface="+mj-lt"/>
              </a:rPr>
              <a:t> </a:t>
            </a:r>
          </a:p>
        </p:txBody>
      </p:sp>
      <p:sp>
        <p:nvSpPr>
          <p:cNvPr id="5" name="TextBox 4">
            <a:extLst>
              <a:ext uri="{FF2B5EF4-FFF2-40B4-BE49-F238E27FC236}">
                <a16:creationId xmlns:a16="http://schemas.microsoft.com/office/drawing/2014/main" id="{CB649EF1-8A68-4877-852E-C6A5F214B161}"/>
              </a:ext>
            </a:extLst>
          </p:cNvPr>
          <p:cNvSpPr txBox="1"/>
          <p:nvPr/>
        </p:nvSpPr>
        <p:spPr>
          <a:xfrm>
            <a:off x="998806" y="2757268"/>
            <a:ext cx="2672862" cy="1200329"/>
          </a:xfrm>
          <a:prstGeom prst="rect">
            <a:avLst/>
          </a:prstGeom>
          <a:noFill/>
        </p:spPr>
        <p:txBody>
          <a:bodyPr wrap="square" rtlCol="0">
            <a:spAutoFit/>
          </a:bodyPr>
          <a:lstStyle/>
          <a:p>
            <a:pPr algn="ctr"/>
            <a:r>
              <a:rPr lang="en-GB" sz="3600" dirty="0">
                <a:solidFill>
                  <a:srgbClr val="00B050"/>
                </a:solidFill>
                <a:latin typeface="+mj-lt"/>
              </a:rPr>
              <a:t>DATA ACCURACY</a:t>
            </a:r>
          </a:p>
        </p:txBody>
      </p:sp>
    </p:spTree>
    <p:extLst>
      <p:ext uri="{BB962C8B-B14F-4D97-AF65-F5344CB8AC3E}">
        <p14:creationId xmlns:p14="http://schemas.microsoft.com/office/powerpoint/2010/main" val="37681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r>
              <a:rPr lang="en-GB" dirty="0">
                <a:solidFill>
                  <a:schemeClr val="tx1">
                    <a:lumMod val="65000"/>
                    <a:lumOff val="35000"/>
                  </a:schemeClr>
                </a:solidFill>
              </a:rPr>
              <a:t> </a:t>
            </a:r>
            <a:r>
              <a:rPr lang="en-GB" sz="2400" dirty="0">
                <a:solidFill>
                  <a:schemeClr val="tx1">
                    <a:lumMod val="65000"/>
                    <a:lumOff val="35000"/>
                  </a:schemeClr>
                </a:solidFill>
              </a:rPr>
              <a:t>Hillhall Presbyterian Church </a:t>
            </a:r>
            <a:r>
              <a:rPr lang="en-GB" sz="2400" dirty="0"/>
              <a:t>is committed to complying with data protection legislation. Under the legislation individuals can access the personal data that an organisation holds about them.  This is known as a Subject Access Request, which should not be confused with a Freedom of Information request, that provides access to public information.  All individuals who are the subject of personal data held by us are entitled to:</a:t>
            </a:r>
          </a:p>
          <a:p>
            <a:pPr marL="0" indent="0">
              <a:buNone/>
            </a:pPr>
            <a:r>
              <a:rPr lang="en-GB" sz="2400" dirty="0">
                <a:solidFill>
                  <a:srgbClr val="00B050"/>
                </a:solidFill>
              </a:rPr>
              <a:t>Ask what information we hold about them and why. </a:t>
            </a:r>
          </a:p>
          <a:p>
            <a:pPr marL="0" indent="0">
              <a:buNone/>
            </a:pPr>
            <a:r>
              <a:rPr lang="en-GB" sz="2400" dirty="0"/>
              <a:t>Ask how to gain access to it and to have inaccurate data corrected or erased.</a:t>
            </a:r>
          </a:p>
          <a:p>
            <a:pPr marL="0" indent="0">
              <a:buNone/>
            </a:pPr>
            <a:r>
              <a:rPr lang="en-GB" sz="2400" dirty="0">
                <a:solidFill>
                  <a:srgbClr val="00B050"/>
                </a:solidFill>
              </a:rPr>
              <a:t>Be informed as to how to keep it up to date.</a:t>
            </a:r>
          </a:p>
          <a:p>
            <a:pPr marL="0" indent="0">
              <a:buNone/>
            </a:pPr>
            <a:r>
              <a:rPr lang="en-GB" sz="2400" dirty="0"/>
              <a:t>Be informed how we are meeting our data protection obligations.</a:t>
            </a:r>
          </a:p>
          <a:p>
            <a:pPr marL="0" indent="0">
              <a:buNone/>
            </a:pPr>
            <a:endParaRPr lang="en-GB" sz="2400" dirty="0"/>
          </a:p>
          <a:p>
            <a:pPr marL="0" indent="0">
              <a:buNone/>
            </a:pPr>
            <a:r>
              <a:rPr lang="en-GB" sz="2400" dirty="0"/>
              <a:t> </a:t>
            </a: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r>
              <a:rPr lang="en-GB" sz="3600" dirty="0">
                <a:solidFill>
                  <a:srgbClr val="00B050"/>
                </a:solidFill>
                <a:latin typeface="+mj-lt"/>
              </a:rPr>
              <a:t> </a:t>
            </a:r>
          </a:p>
        </p:txBody>
      </p:sp>
      <p:sp>
        <p:nvSpPr>
          <p:cNvPr id="6" name="Rectangle 5">
            <a:extLst>
              <a:ext uri="{FF2B5EF4-FFF2-40B4-BE49-F238E27FC236}">
                <a16:creationId xmlns:a16="http://schemas.microsoft.com/office/drawing/2014/main" id="{E25D6A95-9DB0-43B6-B843-0D88DA989F09}"/>
              </a:ext>
            </a:extLst>
          </p:cNvPr>
          <p:cNvSpPr/>
          <p:nvPr/>
        </p:nvSpPr>
        <p:spPr>
          <a:xfrm>
            <a:off x="4196437" y="1116219"/>
            <a:ext cx="7542386" cy="990720"/>
          </a:xfrm>
          <a:prstGeom prst="rect">
            <a:avLst/>
          </a:prstGeom>
        </p:spPr>
        <p:txBody>
          <a:bodyPr wrap="square">
            <a:spAutoFit/>
          </a:bodyPr>
          <a:lstStyle/>
          <a:p>
            <a:pPr algn="just">
              <a:lnSpc>
                <a:spcPct val="107000"/>
              </a:lnSpc>
              <a:spcAft>
                <a:spcPts val="0"/>
              </a:spcAft>
            </a:pPr>
            <a:r>
              <a:rPr lang="en-GB" dirty="0">
                <a:latin typeface="Helvetica" panose="020B0604020202020204" pitchFamily="34" charset="0"/>
                <a:ea typeface="Times New Roman" panose="02020603050405020304" pitchFamily="18" charset="0"/>
                <a:cs typeface="Calibri" panose="020F0502020204030204" pitchFamily="34" charset="0"/>
              </a:rPr>
              <a:t> </a:t>
            </a:r>
          </a:p>
          <a:p>
            <a:pPr algn="just">
              <a:lnSpc>
                <a:spcPct val="107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6E1422A-42FB-4A1E-857B-7608A97427EA}"/>
              </a:ext>
            </a:extLst>
          </p:cNvPr>
          <p:cNvSpPr txBox="1"/>
          <p:nvPr/>
        </p:nvSpPr>
        <p:spPr>
          <a:xfrm>
            <a:off x="767857" y="1116219"/>
            <a:ext cx="2917878" cy="3416320"/>
          </a:xfrm>
          <a:prstGeom prst="rect">
            <a:avLst/>
          </a:prstGeom>
          <a:noFill/>
        </p:spPr>
        <p:txBody>
          <a:bodyPr wrap="square" rtlCol="0" anchor="t">
            <a:spAutoFit/>
          </a:bodyPr>
          <a:lstStyle/>
          <a:p>
            <a:endParaRPr lang="en-GB" dirty="0"/>
          </a:p>
          <a:p>
            <a:endParaRPr lang="en-GB" dirty="0"/>
          </a:p>
          <a:p>
            <a:endParaRPr lang="en-GB" dirty="0"/>
          </a:p>
          <a:p>
            <a:pPr algn="ctr"/>
            <a:endParaRPr lang="en-GB" dirty="0"/>
          </a:p>
          <a:p>
            <a:pPr algn="ctr"/>
            <a:r>
              <a:rPr lang="en-GB" sz="3600" dirty="0">
                <a:solidFill>
                  <a:srgbClr val="00B050"/>
                </a:solidFill>
                <a:latin typeface="+mj-lt"/>
              </a:rPr>
              <a:t>SUBJECT ACCESS POLICY</a:t>
            </a:r>
          </a:p>
          <a:p>
            <a:pPr algn="ctr"/>
            <a:r>
              <a:rPr lang="en-GB" sz="3600" dirty="0">
                <a:solidFill>
                  <a:srgbClr val="00B050"/>
                </a:solidFill>
                <a:latin typeface="+mj-lt"/>
              </a:rPr>
              <a:t>1.</a:t>
            </a:r>
          </a:p>
        </p:txBody>
      </p:sp>
    </p:spTree>
    <p:extLst>
      <p:ext uri="{BB962C8B-B14F-4D97-AF65-F5344CB8AC3E}">
        <p14:creationId xmlns:p14="http://schemas.microsoft.com/office/powerpoint/2010/main" val="3882034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633490"/>
            <a:ext cx="7542386" cy="5779649"/>
          </a:xfrm>
        </p:spPr>
        <p:txBody>
          <a:bodyPr vert="horz" lIns="91440" tIns="45720" rIns="91440" bIns="45720" rtlCol="0" anchor="t">
            <a:noAutofit/>
          </a:bodyPr>
          <a:lstStyle/>
          <a:p>
            <a:pPr marL="0" indent="0">
              <a:buNone/>
            </a:pPr>
            <a:endParaRPr lang="en-GB" dirty="0">
              <a:solidFill>
                <a:schemeClr val="tx1">
                  <a:lumMod val="65000"/>
                  <a:lumOff val="35000"/>
                </a:schemeClr>
              </a:solidFill>
            </a:endParaRPr>
          </a:p>
          <a:p>
            <a:pPr marL="0" indent="0" algn="ctr">
              <a:buNone/>
            </a:pPr>
            <a:endParaRPr lang="en-GB" sz="2400" dirty="0">
              <a:solidFill>
                <a:schemeClr val="tx1">
                  <a:lumMod val="65000"/>
                  <a:lumOff val="35000"/>
                </a:schemeClr>
              </a:solidFill>
            </a:endParaRPr>
          </a:p>
          <a:p>
            <a:pPr marL="0" indent="0" algn="ctr">
              <a:buNone/>
            </a:pPr>
            <a:r>
              <a:rPr lang="en-GB" sz="2400" dirty="0">
                <a:solidFill>
                  <a:schemeClr val="tx1">
                    <a:lumMod val="65000"/>
                    <a:lumOff val="35000"/>
                  </a:schemeClr>
                </a:solidFill>
              </a:rPr>
              <a:t>Subject access requests from individuals should be made by e-mail (</a:t>
            </a:r>
            <a:r>
              <a:rPr lang="en-GB" sz="2400" dirty="0">
                <a:solidFill>
                  <a:srgbClr val="00B050"/>
                </a:solidFill>
                <a:hlinkClick r:id="rId2">
                  <a:extLst>
                    <a:ext uri="{A12FA001-AC4F-418D-AE19-62706E023703}">
                      <ahyp:hlinkClr xmlns:ahyp="http://schemas.microsoft.com/office/drawing/2018/hyperlinkcolor" val="tx"/>
                    </a:ext>
                  </a:extLst>
                </a:hlinkClick>
              </a:rPr>
              <a:t>DPLHILLHALL@outlook.com</a:t>
            </a:r>
            <a:r>
              <a:rPr lang="en-GB" sz="2400" dirty="0">
                <a:solidFill>
                  <a:schemeClr val="tx1">
                    <a:lumMod val="65000"/>
                    <a:lumOff val="35000"/>
                  </a:schemeClr>
                </a:solidFill>
              </a:rPr>
              <a:t>)</a:t>
            </a:r>
            <a:r>
              <a:rPr lang="en-GB" sz="2400" dirty="0">
                <a:solidFill>
                  <a:srgbClr val="00B050"/>
                </a:solidFill>
              </a:rPr>
              <a:t> </a:t>
            </a:r>
            <a:r>
              <a:rPr lang="en-GB" sz="2400" dirty="0">
                <a:solidFill>
                  <a:schemeClr val="tx1">
                    <a:lumMod val="65000"/>
                    <a:lumOff val="35000"/>
                  </a:schemeClr>
                </a:solidFill>
              </a:rPr>
              <a:t>or in writing and addressed to the Data Protection Lead.  </a:t>
            </a:r>
          </a:p>
          <a:p>
            <a:pPr marL="0" indent="0" algn="ctr">
              <a:buNone/>
            </a:pPr>
            <a:r>
              <a:rPr lang="en-GB" sz="2400" dirty="0">
                <a:solidFill>
                  <a:schemeClr val="tx1">
                    <a:lumMod val="65000"/>
                    <a:lumOff val="35000"/>
                  </a:schemeClr>
                </a:solidFill>
              </a:rPr>
              <a:t>We can supply a standard request form, although individuals do not have to use this.</a:t>
            </a:r>
          </a:p>
          <a:p>
            <a:pPr marL="0" indent="0" algn="ctr">
              <a:buNone/>
            </a:pPr>
            <a:r>
              <a:rPr lang="en-GB" sz="2400" dirty="0">
                <a:solidFill>
                  <a:schemeClr val="tx1">
                    <a:lumMod val="65000"/>
                    <a:lumOff val="35000"/>
                  </a:schemeClr>
                </a:solidFill>
              </a:rPr>
              <a:t>The Data Protection Lead will aim to provide the relevant data within 14 days and in any event within 1 month.</a:t>
            </a:r>
          </a:p>
          <a:p>
            <a:pPr marL="0" indent="0">
              <a:buNone/>
            </a:pPr>
            <a:endParaRPr lang="en-GB" sz="2400" dirty="0"/>
          </a:p>
          <a:p>
            <a:pPr marL="0" indent="0">
              <a:buNone/>
            </a:pPr>
            <a:endParaRPr lang="en-GB" sz="2400" dirty="0"/>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r>
              <a:rPr lang="en-GB" sz="3600" dirty="0">
                <a:solidFill>
                  <a:srgbClr val="00B050"/>
                </a:solidFill>
                <a:latin typeface="+mj-lt"/>
              </a:rPr>
              <a:t> </a:t>
            </a:r>
          </a:p>
        </p:txBody>
      </p:sp>
      <p:sp>
        <p:nvSpPr>
          <p:cNvPr id="6" name="Rectangle 5">
            <a:extLst>
              <a:ext uri="{FF2B5EF4-FFF2-40B4-BE49-F238E27FC236}">
                <a16:creationId xmlns:a16="http://schemas.microsoft.com/office/drawing/2014/main" id="{E25D6A95-9DB0-43B6-B843-0D88DA989F09}"/>
              </a:ext>
            </a:extLst>
          </p:cNvPr>
          <p:cNvSpPr/>
          <p:nvPr/>
        </p:nvSpPr>
        <p:spPr>
          <a:xfrm>
            <a:off x="4196437" y="1116219"/>
            <a:ext cx="7542386" cy="5139805"/>
          </a:xfrm>
          <a:prstGeom prst="rect">
            <a:avLst/>
          </a:prstGeom>
        </p:spPr>
        <p:txBody>
          <a:bodyPr wrap="square">
            <a:spAutoFit/>
          </a:bodyPr>
          <a:lstStyle/>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endParaRPr lang="en-GB" dirty="0">
              <a:latin typeface="Helvetica" panose="020B0604020202020204" pitchFamily="34" charset="0"/>
              <a:ea typeface="Times New Roman" panose="02020603050405020304" pitchFamily="18" charset="0"/>
              <a:cs typeface="Calibri" panose="020F0502020204030204" pitchFamily="34" charset="0"/>
            </a:endParaRPr>
          </a:p>
          <a:p>
            <a:pPr algn="just">
              <a:lnSpc>
                <a:spcPct val="107000"/>
              </a:lnSpc>
              <a:spcAft>
                <a:spcPts val="0"/>
              </a:spcAft>
            </a:pPr>
            <a:r>
              <a:rPr lang="en-GB" dirty="0">
                <a:latin typeface="Helvetica" panose="020B0604020202020204" pitchFamily="34" charset="0"/>
                <a:ea typeface="Times New Roman" panose="02020603050405020304" pitchFamily="18" charset="0"/>
                <a:cs typeface="Calibri" panose="020F0502020204030204" pitchFamily="34" charset="0"/>
              </a:rPr>
              <a:t> </a:t>
            </a:r>
          </a:p>
          <a:p>
            <a:pPr algn="just">
              <a:lnSpc>
                <a:spcPct val="107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6E1422A-42FB-4A1E-857B-7608A97427EA}"/>
              </a:ext>
            </a:extLst>
          </p:cNvPr>
          <p:cNvSpPr txBox="1"/>
          <p:nvPr/>
        </p:nvSpPr>
        <p:spPr>
          <a:xfrm>
            <a:off x="767857" y="1116219"/>
            <a:ext cx="2917878" cy="3416320"/>
          </a:xfrm>
          <a:prstGeom prst="rect">
            <a:avLst/>
          </a:prstGeom>
          <a:noFill/>
        </p:spPr>
        <p:txBody>
          <a:bodyPr wrap="square" rtlCol="0" anchor="t">
            <a:spAutoFit/>
          </a:bodyPr>
          <a:lstStyle/>
          <a:p>
            <a:endParaRPr lang="en-GB" dirty="0"/>
          </a:p>
          <a:p>
            <a:endParaRPr lang="en-GB" dirty="0"/>
          </a:p>
          <a:p>
            <a:endParaRPr lang="en-GB" dirty="0"/>
          </a:p>
          <a:p>
            <a:pPr algn="ctr"/>
            <a:endParaRPr lang="en-GB" dirty="0"/>
          </a:p>
          <a:p>
            <a:pPr algn="ctr"/>
            <a:r>
              <a:rPr lang="en-GB" sz="3600" dirty="0">
                <a:solidFill>
                  <a:srgbClr val="00B050"/>
                </a:solidFill>
                <a:latin typeface="+mj-lt"/>
              </a:rPr>
              <a:t>SUBJECT ACCESS POLICY</a:t>
            </a:r>
          </a:p>
          <a:p>
            <a:pPr algn="ctr"/>
            <a:r>
              <a:rPr lang="en-GB" sz="3600" dirty="0">
                <a:solidFill>
                  <a:srgbClr val="00B050"/>
                </a:solidFill>
                <a:latin typeface="+mj-lt"/>
              </a:rPr>
              <a:t>11.</a:t>
            </a:r>
          </a:p>
        </p:txBody>
      </p:sp>
    </p:spTree>
    <p:extLst>
      <p:ext uri="{BB962C8B-B14F-4D97-AF65-F5344CB8AC3E}">
        <p14:creationId xmlns:p14="http://schemas.microsoft.com/office/powerpoint/2010/main" val="3721886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2F52-041B-46FB-8EDC-D82CF6159DD4}"/>
              </a:ext>
            </a:extLst>
          </p:cNvPr>
          <p:cNvSpPr>
            <a:spLocks noGrp="1"/>
          </p:cNvSpPr>
          <p:nvPr>
            <p:ph type="title"/>
          </p:nvPr>
        </p:nvSpPr>
        <p:spPr>
          <a:xfrm>
            <a:off x="767857" y="933450"/>
            <a:ext cx="3031852" cy="5187362"/>
          </a:xfrm>
        </p:spPr>
        <p:txBody>
          <a:bodyPr vert="horz" lIns="91440" tIns="45720" rIns="91440" bIns="45720" rtlCol="0" anchor="ctr">
            <a:normAutofit/>
          </a:bodyPr>
          <a:lstStyle/>
          <a:p>
            <a:pPr algn="ctr"/>
            <a:r>
              <a:rPr lang="en-GB" sz="3600" dirty="0">
                <a:solidFill>
                  <a:srgbClr val="00B050"/>
                </a:solidFill>
              </a:rPr>
              <a:t> </a:t>
            </a:r>
            <a:br>
              <a:rPr lang="en-GB" sz="3600" dirty="0">
                <a:solidFill>
                  <a:srgbClr val="00B050"/>
                </a:solidFill>
              </a:rPr>
            </a:br>
            <a:endParaRPr lang="en-GB" sz="3600" dirty="0">
              <a:solidFill>
                <a:srgbClr val="00B050"/>
              </a:solidFill>
            </a:endParaRPr>
          </a:p>
        </p:txBody>
      </p:sp>
      <p:sp>
        <p:nvSpPr>
          <p:cNvPr id="3" name="Content Placeholder 2">
            <a:extLst>
              <a:ext uri="{FF2B5EF4-FFF2-40B4-BE49-F238E27FC236}">
                <a16:creationId xmlns:a16="http://schemas.microsoft.com/office/drawing/2014/main" id="{EDD27724-C963-4870-B7BE-0935CBA811A8}"/>
              </a:ext>
            </a:extLst>
          </p:cNvPr>
          <p:cNvSpPr>
            <a:spLocks noGrp="1"/>
          </p:cNvSpPr>
          <p:nvPr>
            <p:ph idx="1"/>
          </p:nvPr>
        </p:nvSpPr>
        <p:spPr>
          <a:xfrm>
            <a:off x="4196438" y="933450"/>
            <a:ext cx="7542386" cy="5479689"/>
          </a:xfrm>
        </p:spPr>
        <p:txBody>
          <a:bodyPr vert="horz" lIns="91440" tIns="45720" rIns="91440" bIns="45720" rtlCol="0" anchor="t">
            <a:noAutofit/>
          </a:bodyPr>
          <a:lstStyle/>
          <a:p>
            <a:pPr>
              <a:buClr>
                <a:schemeClr val="tx1"/>
              </a:buClr>
              <a:buFont typeface="Arial" panose="020B0604020202020204" pitchFamily="34" charset="0"/>
              <a:buChar char="•"/>
            </a:pPr>
            <a:endParaRPr lang="en-GB" sz="2400" dirty="0">
              <a:solidFill>
                <a:schemeClr val="tx1">
                  <a:lumMod val="65000"/>
                  <a:lumOff val="35000"/>
                </a:schemeClr>
              </a:solidFill>
            </a:endParaRPr>
          </a:p>
          <a:p>
            <a:pPr>
              <a:buClr>
                <a:schemeClr val="tx1"/>
              </a:buClr>
              <a:buFont typeface="Arial" panose="020B0604020202020204" pitchFamily="34" charset="0"/>
              <a:buChar char="•"/>
            </a:pPr>
            <a:r>
              <a:rPr lang="en-GB" sz="2400" dirty="0">
                <a:solidFill>
                  <a:srgbClr val="00B050"/>
                </a:solidFill>
              </a:rPr>
              <a:t>GDPR doesn’t only apply to data held electronically it also applies to data held in hardcopy form. </a:t>
            </a:r>
          </a:p>
          <a:p>
            <a:pPr>
              <a:buClr>
                <a:schemeClr val="tx1"/>
              </a:buClr>
              <a:buFont typeface="Arial" panose="020B0604020202020204" pitchFamily="34" charset="0"/>
              <a:buChar char="•"/>
            </a:pPr>
            <a:r>
              <a:rPr lang="en-GB" sz="2400" dirty="0">
                <a:solidFill>
                  <a:schemeClr val="tx1">
                    <a:lumMod val="65000"/>
                    <a:lumOff val="35000"/>
                  </a:schemeClr>
                </a:solidFill>
              </a:rPr>
              <a:t>Only collect the information that you need. If you cannot demonstrate a legitimate reason why you need an individual’s personal data then don’t obtain it.  You cannot be held responsible for data that you don’t possess. </a:t>
            </a:r>
          </a:p>
          <a:p>
            <a:pPr>
              <a:buClr>
                <a:schemeClr val="tx1"/>
              </a:buClr>
              <a:buFont typeface="Arial" panose="020B0604020202020204" pitchFamily="34" charset="0"/>
              <a:buChar char="•"/>
            </a:pPr>
            <a:r>
              <a:rPr lang="en-GB" sz="2400" dirty="0">
                <a:solidFill>
                  <a:srgbClr val="00B050"/>
                </a:solidFill>
              </a:rPr>
              <a:t>Consider the impact of a breach. If you have personal data that could, if lost or misappropriated, cause harm or loss to the individuals concerned then pay particular attention to that data as to its security from collection through to disposal.  </a:t>
            </a:r>
          </a:p>
          <a:p>
            <a:pPr marL="0" indent="0">
              <a:buClr>
                <a:schemeClr val="tx1"/>
              </a:buClr>
              <a:buNone/>
            </a:pPr>
            <a:endParaRPr lang="en-GB" sz="2400" dirty="0">
              <a:solidFill>
                <a:schemeClr val="tx1">
                  <a:lumMod val="65000"/>
                  <a:lumOff val="35000"/>
                </a:schemeClr>
              </a:solidFill>
            </a:endParaRPr>
          </a:p>
        </p:txBody>
      </p:sp>
      <p:sp>
        <p:nvSpPr>
          <p:cNvPr id="4" name="Text Placeholder 3">
            <a:extLst>
              <a:ext uri="{FF2B5EF4-FFF2-40B4-BE49-F238E27FC236}">
                <a16:creationId xmlns:a16="http://schemas.microsoft.com/office/drawing/2014/main" id="{E5D62C52-7284-42FE-8430-794CE7C350C0}"/>
              </a:ext>
            </a:extLst>
          </p:cNvPr>
          <p:cNvSpPr>
            <a:spLocks noGrp="1"/>
          </p:cNvSpPr>
          <p:nvPr>
            <p:ph type="body" sz="half" idx="2"/>
          </p:nvPr>
        </p:nvSpPr>
        <p:spPr>
          <a:xfrm>
            <a:off x="767857" y="1289154"/>
            <a:ext cx="3031852" cy="4548892"/>
          </a:xfrm>
        </p:spPr>
        <p:txBody>
          <a:bodyPr>
            <a:normAutofit/>
          </a:bodyPr>
          <a:lstStyle/>
          <a:p>
            <a:pPr algn="ctr"/>
            <a:r>
              <a:rPr lang="en-GB" sz="3600" dirty="0">
                <a:solidFill>
                  <a:srgbClr val="00B050"/>
                </a:solidFill>
                <a:latin typeface="+mj-lt"/>
              </a:rPr>
              <a:t> </a:t>
            </a:r>
          </a:p>
        </p:txBody>
      </p:sp>
      <p:sp>
        <p:nvSpPr>
          <p:cNvPr id="5" name="TextBox 4">
            <a:extLst>
              <a:ext uri="{FF2B5EF4-FFF2-40B4-BE49-F238E27FC236}">
                <a16:creationId xmlns:a16="http://schemas.microsoft.com/office/drawing/2014/main" id="{1CF4EC91-4D50-466D-9BF7-758FC2614C84}"/>
              </a:ext>
            </a:extLst>
          </p:cNvPr>
          <p:cNvSpPr txBox="1"/>
          <p:nvPr/>
        </p:nvSpPr>
        <p:spPr>
          <a:xfrm>
            <a:off x="767857" y="1648918"/>
            <a:ext cx="3144576" cy="3046988"/>
          </a:xfrm>
          <a:prstGeom prst="rect">
            <a:avLst/>
          </a:prstGeom>
          <a:noFill/>
        </p:spPr>
        <p:txBody>
          <a:bodyPr wrap="square" rtlCol="0">
            <a:spAutoFit/>
          </a:bodyPr>
          <a:lstStyle/>
          <a:p>
            <a:pPr algn="ctr"/>
            <a:endParaRPr lang="en-GB" sz="4800" dirty="0"/>
          </a:p>
          <a:p>
            <a:pPr algn="ctr"/>
            <a:endParaRPr lang="en-GB" sz="4800" dirty="0">
              <a:solidFill>
                <a:srgbClr val="00B050"/>
              </a:solidFill>
            </a:endParaRPr>
          </a:p>
          <a:p>
            <a:pPr algn="ctr"/>
            <a:r>
              <a:rPr lang="en-GB" sz="4800" dirty="0">
                <a:solidFill>
                  <a:srgbClr val="00B050"/>
                </a:solidFill>
              </a:rPr>
              <a:t>SUMMARY</a:t>
            </a:r>
          </a:p>
          <a:p>
            <a:pPr algn="ctr"/>
            <a:endParaRPr lang="en-GB" sz="4800" dirty="0">
              <a:solidFill>
                <a:srgbClr val="00B050"/>
              </a:solidFill>
            </a:endParaRPr>
          </a:p>
        </p:txBody>
      </p:sp>
    </p:spTree>
    <p:extLst>
      <p:ext uri="{BB962C8B-B14F-4D97-AF65-F5344CB8AC3E}">
        <p14:creationId xmlns:p14="http://schemas.microsoft.com/office/powerpoint/2010/main" val="1200333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560BD8-EC15-4CDA-880E-FE9F3E657AA5}"/>
              </a:ext>
            </a:extLst>
          </p:cNvPr>
          <p:cNvSpPr txBox="1"/>
          <p:nvPr/>
        </p:nvSpPr>
        <p:spPr>
          <a:xfrm>
            <a:off x="494676" y="633046"/>
            <a:ext cx="11223712" cy="5632311"/>
          </a:xfrm>
          <a:prstGeom prst="rect">
            <a:avLst/>
          </a:prstGeom>
          <a:noFill/>
        </p:spPr>
        <p:txBody>
          <a:bodyPr wrap="square" rtlCol="0">
            <a:spAutoFit/>
          </a:bodyPr>
          <a:lstStyle/>
          <a:p>
            <a:endParaRPr lang="en-GB" sz="2400" dirty="0">
              <a:solidFill>
                <a:srgbClr val="00B050"/>
              </a:solidFill>
            </a:endParaRPr>
          </a:p>
          <a:p>
            <a:pPr marL="457200" indent="-457200">
              <a:buFont typeface="Arial" panose="020B0604020202020204" pitchFamily="34" charset="0"/>
              <a:buChar char="•"/>
            </a:pPr>
            <a:r>
              <a:rPr lang="en-GB" sz="2800" dirty="0">
                <a:solidFill>
                  <a:schemeClr val="tx1">
                    <a:lumMod val="65000"/>
                    <a:lumOff val="35000"/>
                  </a:schemeClr>
                </a:solidFill>
              </a:rPr>
              <a:t>In the event of a breach follow the procedures set out in your Breach Policy Document.</a:t>
            </a:r>
          </a:p>
          <a:p>
            <a:pPr marL="342900" indent="-342900">
              <a:buFont typeface="Arial" panose="020B0604020202020204" pitchFamily="34" charset="0"/>
              <a:buChar char="•"/>
            </a:pPr>
            <a:endParaRPr lang="en-GB" sz="2800" dirty="0">
              <a:solidFill>
                <a:srgbClr val="00B050"/>
              </a:solidFill>
            </a:endParaRPr>
          </a:p>
          <a:p>
            <a:pPr marL="342900" indent="-342900">
              <a:buFont typeface="Arial" panose="020B0604020202020204" pitchFamily="34" charset="0"/>
              <a:buChar char="•"/>
            </a:pPr>
            <a:r>
              <a:rPr lang="en-GB" sz="2800" dirty="0">
                <a:solidFill>
                  <a:srgbClr val="00B050"/>
                </a:solidFill>
              </a:rPr>
              <a:t>Although there are many instances of data being stolen by hackers or through data theft the majority of data breaches are still due to </a:t>
            </a:r>
            <a:r>
              <a:rPr lang="en-GB" sz="2800" i="1" dirty="0">
                <a:solidFill>
                  <a:srgbClr val="00B050"/>
                </a:solidFill>
              </a:rPr>
              <a:t>human error </a:t>
            </a:r>
            <a:r>
              <a:rPr lang="en-GB" sz="2800" dirty="0">
                <a:solidFill>
                  <a:srgbClr val="00B050"/>
                </a:solidFill>
              </a:rPr>
              <a:t>– data left unattended, given out inappropriately, disposed of in an unsecure manner etc.</a:t>
            </a:r>
          </a:p>
          <a:p>
            <a:pPr marL="342900" indent="-342900">
              <a:buFont typeface="Arial" panose="020B0604020202020204" pitchFamily="34" charset="0"/>
              <a:buChar char="•"/>
            </a:pPr>
            <a:endParaRPr lang="en-GB" sz="2800" dirty="0">
              <a:solidFill>
                <a:srgbClr val="00B050"/>
              </a:solidFill>
            </a:endParaRPr>
          </a:p>
          <a:p>
            <a:pPr marL="342900" indent="-342900">
              <a:buFont typeface="Arial" panose="020B0604020202020204" pitchFamily="34" charset="0"/>
              <a:buChar char="•"/>
            </a:pPr>
            <a:r>
              <a:rPr lang="en-GB" sz="2800" dirty="0">
                <a:solidFill>
                  <a:schemeClr val="tx1">
                    <a:lumMod val="65000"/>
                    <a:lumOff val="35000"/>
                  </a:schemeClr>
                </a:solidFill>
              </a:rPr>
              <a:t>Keep your personal data secure and keep it only for as long as you need it. Lock it away, restrict access to it, don’t leave it unattended. If held electronically, use password protection and ensure antivirus protection is kept up to date. </a:t>
            </a:r>
          </a:p>
        </p:txBody>
      </p:sp>
    </p:spTree>
    <p:extLst>
      <p:ext uri="{BB962C8B-B14F-4D97-AF65-F5344CB8AC3E}">
        <p14:creationId xmlns:p14="http://schemas.microsoft.com/office/powerpoint/2010/main" val="4075435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560BD8-EC15-4CDA-880E-FE9F3E657AA5}"/>
              </a:ext>
            </a:extLst>
          </p:cNvPr>
          <p:cNvSpPr txBox="1"/>
          <p:nvPr/>
        </p:nvSpPr>
        <p:spPr>
          <a:xfrm>
            <a:off x="494675" y="590843"/>
            <a:ext cx="11195577" cy="5693866"/>
          </a:xfrm>
          <a:prstGeom prst="rect">
            <a:avLst/>
          </a:prstGeom>
          <a:noFill/>
        </p:spPr>
        <p:txBody>
          <a:bodyPr wrap="square" rtlCol="0">
            <a:spAutoFit/>
          </a:bodyPr>
          <a:lstStyle/>
          <a:p>
            <a:pPr marL="457200" indent="-457200">
              <a:buFont typeface="Arial" panose="020B0604020202020204" pitchFamily="34" charset="0"/>
              <a:buChar char="•"/>
            </a:pPr>
            <a:endParaRPr lang="en-GB" sz="2800" dirty="0">
              <a:solidFill>
                <a:srgbClr val="00B050"/>
              </a:solidFill>
            </a:endParaRPr>
          </a:p>
          <a:p>
            <a:pPr marL="457200" indent="-457200">
              <a:buFont typeface="Arial" panose="020B0604020202020204" pitchFamily="34" charset="0"/>
              <a:buChar char="•"/>
            </a:pPr>
            <a:r>
              <a:rPr lang="en-GB" sz="2800" dirty="0">
                <a:solidFill>
                  <a:srgbClr val="00B050"/>
                </a:solidFill>
              </a:rPr>
              <a:t>When publishing information, where possible and appropriate, make individuals anonymous or use pseudonyms to protect and minimise the risks associated with processing personal data (e.g. envelope number used in annual report).</a:t>
            </a:r>
          </a:p>
          <a:p>
            <a:pPr marL="342900" indent="-342900">
              <a:buFont typeface="Arial" panose="020B0604020202020204" pitchFamily="34" charset="0"/>
              <a:buChar char="•"/>
            </a:pPr>
            <a:endParaRPr lang="en-GB" sz="2800" dirty="0">
              <a:solidFill>
                <a:srgbClr val="00B050"/>
              </a:solidFill>
            </a:endParaRPr>
          </a:p>
          <a:p>
            <a:pPr marL="342900" indent="-342900">
              <a:buFont typeface="Arial" panose="020B0604020202020204" pitchFamily="34" charset="0"/>
              <a:buChar char="•"/>
            </a:pPr>
            <a:r>
              <a:rPr lang="en-GB" sz="2800" dirty="0">
                <a:solidFill>
                  <a:schemeClr val="tx1">
                    <a:lumMod val="65000"/>
                    <a:lumOff val="35000"/>
                  </a:schemeClr>
                </a:solidFill>
              </a:rPr>
              <a:t> Apply a common sense approach.  Don’t use the data in a way that would surprise the person e.g. by passing it on without authority or using it for another purpose.</a:t>
            </a:r>
          </a:p>
          <a:p>
            <a:endParaRPr lang="en-GB" sz="2800" dirty="0">
              <a:solidFill>
                <a:schemeClr val="tx1">
                  <a:lumMod val="65000"/>
                  <a:lumOff val="35000"/>
                </a:schemeClr>
              </a:solidFill>
            </a:endParaRPr>
          </a:p>
          <a:p>
            <a:pPr marL="342900" indent="-342900">
              <a:buFont typeface="Arial" panose="020B0604020202020204" pitchFamily="34" charset="0"/>
              <a:buChar char="•"/>
            </a:pPr>
            <a:r>
              <a:rPr lang="en-GB" sz="2800" dirty="0">
                <a:solidFill>
                  <a:srgbClr val="00B050"/>
                </a:solidFill>
              </a:rPr>
              <a:t>Where consent is required you should ensure that it is freely given, specific, informed and unambiguous. It should be obtained by a positive opt-in and not assumed from silence, pre-ticked boxes or inactivity. </a:t>
            </a:r>
          </a:p>
        </p:txBody>
      </p:sp>
    </p:spTree>
    <p:extLst>
      <p:ext uri="{BB962C8B-B14F-4D97-AF65-F5344CB8AC3E}">
        <p14:creationId xmlns:p14="http://schemas.microsoft.com/office/powerpoint/2010/main" val="3655633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 name="Title 1">
            <a:extLst>
              <a:ext uri="{FF2B5EF4-FFF2-40B4-BE49-F238E27FC236}">
                <a16:creationId xmlns:a16="http://schemas.microsoft.com/office/drawing/2014/main" id="{8358A9B6-E680-4D3D-B8D8-F94F84291DCD}"/>
              </a:ext>
            </a:extLst>
          </p:cNvPr>
          <p:cNvSpPr>
            <a:spLocks noGrp="1"/>
          </p:cNvSpPr>
          <p:nvPr>
            <p:ph type="title"/>
          </p:nvPr>
        </p:nvSpPr>
        <p:spPr>
          <a:xfrm>
            <a:off x="444304" y="598779"/>
            <a:ext cx="3715448" cy="5804216"/>
          </a:xfrm>
        </p:spPr>
        <p:style>
          <a:lnRef idx="2">
            <a:schemeClr val="accent1"/>
          </a:lnRef>
          <a:fillRef idx="1">
            <a:schemeClr val="lt1"/>
          </a:fillRef>
          <a:effectRef idx="0">
            <a:schemeClr val="accent1"/>
          </a:effectRef>
          <a:fontRef idx="minor">
            <a:schemeClr val="dk1"/>
          </a:fontRef>
        </p:style>
        <p:txBody>
          <a:bodyPr anchor="ctr">
            <a:normAutofit/>
          </a:bodyPr>
          <a:lstStyle/>
          <a:p>
            <a:pPr algn="ctr"/>
            <a:r>
              <a:rPr lang="en-GB" sz="4400" dirty="0">
                <a:solidFill>
                  <a:schemeClr val="bg1">
                    <a:lumMod val="65000"/>
                    <a:lumOff val="35000"/>
                  </a:schemeClr>
                </a:solidFill>
                <a:latin typeface="+mj-lt"/>
              </a:rPr>
              <a:t>other resources</a:t>
            </a:r>
          </a:p>
        </p:txBody>
      </p:sp>
      <p:sp>
        <p:nvSpPr>
          <p:cNvPr id="22" name="Rectangle 21">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01200"/>
            <a:ext cx="7498616" cy="579959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66AA0507-EC6E-4D74-8EB8-918253E6BE1F}"/>
              </a:ext>
            </a:extLst>
          </p:cNvPr>
          <p:cNvSpPr>
            <a:spLocks noGrp="1"/>
          </p:cNvSpPr>
          <p:nvPr>
            <p:ph idx="1"/>
          </p:nvPr>
        </p:nvSpPr>
        <p:spPr>
          <a:xfrm>
            <a:off x="4443837" y="1720212"/>
            <a:ext cx="7059657" cy="4395237"/>
          </a:xfrm>
        </p:spPr>
        <p:txBody>
          <a:bodyPr vert="horz" lIns="91440" tIns="45720" rIns="91440" bIns="45720" rtlCol="0" anchor="ctr">
            <a:noAutofit/>
          </a:bodyPr>
          <a:lstStyle/>
          <a:p>
            <a:pPr marL="0" indent="0">
              <a:buNone/>
            </a:pPr>
            <a:endParaRPr lang="en-US" sz="2400" dirty="0">
              <a:solidFill>
                <a:schemeClr val="tx1"/>
              </a:solidFill>
              <a:hlinkClick r:id="rId2">
                <a:extLst>
                  <a:ext uri="{A12FA001-AC4F-418D-AE19-62706E023703}">
                    <ahyp:hlinkClr xmlns:ahyp="http://schemas.microsoft.com/office/drawing/2018/hyperlinkcolor" val="tx"/>
                  </a:ext>
                </a:extLst>
              </a:hlinkClick>
            </a:endParaRPr>
          </a:p>
          <a:p>
            <a:pPr marL="0" indent="0">
              <a:buNone/>
            </a:pPr>
            <a:endParaRPr lang="en-US" sz="2400" dirty="0">
              <a:solidFill>
                <a:schemeClr val="tx1"/>
              </a:solidFill>
              <a:hlinkClick r:id="rId2">
                <a:extLst>
                  <a:ext uri="{A12FA001-AC4F-418D-AE19-62706E023703}">
                    <ahyp:hlinkClr xmlns:ahyp="http://schemas.microsoft.com/office/drawing/2018/hyperlinkcolor" val="tx"/>
                  </a:ext>
                </a:extLst>
              </a:hlinkClick>
            </a:endParaRPr>
          </a:p>
          <a:p>
            <a:pPr marL="0" indent="0">
              <a:buNone/>
            </a:pPr>
            <a:endParaRPr lang="en-US" sz="2400" dirty="0">
              <a:solidFill>
                <a:schemeClr val="tx1"/>
              </a:solidFill>
              <a:hlinkClick r:id="rId2">
                <a:extLst>
                  <a:ext uri="{A12FA001-AC4F-418D-AE19-62706E023703}">
                    <ahyp:hlinkClr xmlns:ahyp="http://schemas.microsoft.com/office/drawing/2018/hyperlinkcolor" val="tx"/>
                  </a:ext>
                </a:extLst>
              </a:hlinkClick>
            </a:endParaRPr>
          </a:p>
          <a:p>
            <a:pPr marL="0" indent="0">
              <a:buNone/>
            </a:pPr>
            <a:endParaRPr lang="en-US" sz="2400" dirty="0">
              <a:solidFill>
                <a:schemeClr val="tx1"/>
              </a:solidFill>
              <a:hlinkClick r:id="rId2">
                <a:extLst>
                  <a:ext uri="{A12FA001-AC4F-418D-AE19-62706E023703}">
                    <ahyp:hlinkClr xmlns:ahyp="http://schemas.microsoft.com/office/drawing/2018/hyperlinkcolor" val="tx"/>
                  </a:ext>
                </a:extLst>
              </a:hlinkClick>
            </a:endParaRPr>
          </a:p>
          <a:p>
            <a:pPr marL="0" indent="0">
              <a:buNone/>
            </a:pPr>
            <a:endParaRPr lang="en-US" sz="2400" u="sng" dirty="0">
              <a:solidFill>
                <a:schemeClr val="tx1"/>
              </a:solidFill>
              <a:hlinkClick r:id="rId2">
                <a:extLst>
                  <a:ext uri="{A12FA001-AC4F-418D-AE19-62706E023703}">
                    <ahyp:hlinkClr xmlns:ahyp="http://schemas.microsoft.com/office/drawing/2018/hyperlinkcolor" val="tx"/>
                  </a:ext>
                </a:extLst>
              </a:hlinkClick>
            </a:endParaRPr>
          </a:p>
          <a:p>
            <a:pPr marL="0" indent="0">
              <a:buNone/>
            </a:pPr>
            <a:endParaRPr lang="en-US" sz="2400" u="sng" dirty="0">
              <a:solidFill>
                <a:schemeClr val="tx1"/>
              </a:solidFill>
              <a:hlinkClick r:id="rId2">
                <a:extLst>
                  <a:ext uri="{A12FA001-AC4F-418D-AE19-62706E023703}">
                    <ahyp:hlinkClr xmlns:ahyp="http://schemas.microsoft.com/office/drawing/2018/hyperlinkcolor" val="tx"/>
                  </a:ext>
                </a:extLst>
              </a:hlinkClick>
            </a:endParaRPr>
          </a:p>
          <a:p>
            <a:pPr marL="0" indent="0">
              <a:buNone/>
            </a:pPr>
            <a:endParaRPr lang="en-US" sz="2400" u="sng" dirty="0">
              <a:solidFill>
                <a:schemeClr val="tx1"/>
              </a:solidFill>
              <a:hlinkClick r:id="rId2">
                <a:extLst>
                  <a:ext uri="{A12FA001-AC4F-418D-AE19-62706E023703}">
                    <ahyp:hlinkClr xmlns:ahyp="http://schemas.microsoft.com/office/drawing/2018/hyperlinkcolor" val="tx"/>
                  </a:ext>
                </a:extLst>
              </a:hlinkClick>
            </a:endParaRPr>
          </a:p>
          <a:p>
            <a:pPr marL="0" indent="0" algn="ctr">
              <a:buNone/>
            </a:pPr>
            <a:r>
              <a:rPr lang="en-US" sz="2400" dirty="0">
                <a:solidFill>
                  <a:srgbClr val="00B050"/>
                </a:solidFill>
                <a:hlinkClick r:id="rId2">
                  <a:extLst>
                    <a:ext uri="{A12FA001-AC4F-418D-AE19-62706E023703}">
                      <ahyp:hlinkClr xmlns:ahyp="http://schemas.microsoft.com/office/drawing/2018/hyperlinkcolor" val="tx"/>
                    </a:ext>
                  </a:extLst>
                </a:hlinkClick>
              </a:rPr>
              <a:t>THE PRESBYTERIAN CHURCH IN IRELAND</a:t>
            </a:r>
          </a:p>
          <a:p>
            <a:pPr marL="0" indent="0" algn="ctr">
              <a:buNone/>
            </a:pPr>
            <a:r>
              <a:rPr lang="en-US" sz="2400" u="sng" dirty="0">
                <a:solidFill>
                  <a:schemeClr val="tx1"/>
                </a:solidFill>
                <a:hlinkClick r:id="rId2">
                  <a:extLst>
                    <a:ext uri="{A12FA001-AC4F-418D-AE19-62706E023703}">
                      <ahyp:hlinkClr xmlns:ahyp="http://schemas.microsoft.com/office/drawing/2018/hyperlinkcolor" val="tx"/>
                    </a:ext>
                  </a:extLst>
                </a:hlinkClick>
              </a:rPr>
              <a:t>www.presbyterianireland.org/Resources/GDPR/General-Data-Protection-Regulation-Guidance-for-p.aspx</a:t>
            </a:r>
          </a:p>
          <a:p>
            <a:pPr marL="0" indent="0">
              <a:buNone/>
            </a:pPr>
            <a:endParaRPr lang="en-GB" sz="2400" dirty="0">
              <a:solidFill>
                <a:schemeClr val="tx1"/>
              </a:solidFill>
            </a:endParaRPr>
          </a:p>
          <a:p>
            <a:pPr marL="0" indent="0" algn="ctr">
              <a:buNone/>
            </a:pPr>
            <a:r>
              <a:rPr lang="en-GB" sz="2400" u="sng" dirty="0">
                <a:solidFill>
                  <a:srgbClr val="00B050"/>
                </a:solidFill>
              </a:rPr>
              <a:t>ICO WEBSITE – GUIDE TO GDPR</a:t>
            </a:r>
          </a:p>
          <a:p>
            <a:pPr marL="0" indent="0" algn="ctr">
              <a:buNone/>
            </a:pPr>
            <a:r>
              <a:rPr lang="en-GB" sz="2400" u="sng" dirty="0">
                <a:solidFill>
                  <a:schemeClr val="tx1"/>
                </a:solidFill>
              </a:rPr>
              <a:t>https://ico.org.uk/for-organisations/guide-to-the-general-data-protection-regulation-gdpr</a:t>
            </a:r>
          </a:p>
          <a:p>
            <a:pPr marL="0" indent="0">
              <a:buNone/>
            </a:pPr>
            <a:endParaRPr lang="en-US" sz="2400" dirty="0">
              <a:solidFill>
                <a:schemeClr val="tx1"/>
              </a:solidFill>
            </a:endParaRPr>
          </a:p>
          <a:p>
            <a:pPr marL="0" indent="0">
              <a:buNone/>
            </a:pPr>
            <a:endParaRPr lang="en-US" sz="2900" dirty="0">
              <a:solidFill>
                <a:schemeClr val="tx1"/>
              </a:solidFill>
            </a:endParaRPr>
          </a:p>
          <a:p>
            <a:pPr marL="0" indent="0">
              <a:buNone/>
            </a:pPr>
            <a:endParaRPr lang="en-US" sz="2900" dirty="0">
              <a:solidFill>
                <a:schemeClr val="tx1"/>
              </a:solidFill>
            </a:endParaRPr>
          </a:p>
          <a:p>
            <a:pPr marL="0" indent="0">
              <a:buNone/>
            </a:pPr>
            <a:endParaRPr lang="en-US" sz="2900" dirty="0">
              <a:solidFill>
                <a:schemeClr val="tx1"/>
              </a:solidFill>
            </a:endParaRPr>
          </a:p>
          <a:p>
            <a:pPr marL="0" indent="0">
              <a:buNone/>
            </a:pPr>
            <a:endParaRPr lang="en-US" sz="2900" dirty="0">
              <a:solidFill>
                <a:schemeClr val="tx1"/>
              </a:solidFill>
            </a:endParaRPr>
          </a:p>
          <a:p>
            <a:pPr marL="0" indent="0" algn="ctr">
              <a:buNone/>
            </a:pPr>
            <a:endParaRPr lang="en-US" sz="2900" dirty="0">
              <a:solidFill>
                <a:schemeClr val="tx1"/>
              </a:solidFill>
            </a:endParaRPr>
          </a:p>
        </p:txBody>
      </p:sp>
      <p:sp>
        <p:nvSpPr>
          <p:cNvPr id="19" name="TextBox 18">
            <a:extLst>
              <a:ext uri="{FF2B5EF4-FFF2-40B4-BE49-F238E27FC236}">
                <a16:creationId xmlns:a16="http://schemas.microsoft.com/office/drawing/2014/main" id="{A90DAB2E-150B-490D-B6A7-077FC8215FDA}"/>
              </a:ext>
            </a:extLst>
          </p:cNvPr>
          <p:cNvSpPr txBox="1"/>
          <p:nvPr/>
        </p:nvSpPr>
        <p:spPr>
          <a:xfrm>
            <a:off x="4241830" y="1028628"/>
            <a:ext cx="7503637" cy="584775"/>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200" dirty="0">
                <a:solidFill>
                  <a:srgbClr val="00B050"/>
                </a:solidFill>
              </a:rPr>
              <a:t>Further information may be obtained from:</a:t>
            </a:r>
          </a:p>
        </p:txBody>
      </p:sp>
    </p:spTree>
    <p:extLst>
      <p:ext uri="{BB962C8B-B14F-4D97-AF65-F5344CB8AC3E}">
        <p14:creationId xmlns:p14="http://schemas.microsoft.com/office/powerpoint/2010/main" val="209140550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
      <a:dk1>
        <a:srgbClr val="000000"/>
      </a:dk1>
      <a:lt1>
        <a:srgbClr val="FFFFFF"/>
      </a:lt1>
      <a:dk2>
        <a:srgbClr val="223C23"/>
      </a:dk2>
      <a:lt2>
        <a:srgbClr val="E8E2E8"/>
      </a:lt2>
      <a:accent1>
        <a:srgbClr val="31BA37"/>
      </a:accent1>
      <a:accent2>
        <a:srgbClr val="24B969"/>
      </a:accent2>
      <a:accent3>
        <a:srgbClr val="2FB3A3"/>
      </a:accent3>
      <a:accent4>
        <a:srgbClr val="2797C5"/>
      </a:accent4>
      <a:accent5>
        <a:srgbClr val="3967D7"/>
      </a:accent5>
      <a:accent6>
        <a:srgbClr val="6454D1"/>
      </a:accent6>
      <a:hlink>
        <a:srgbClr val="AA7638"/>
      </a:hlink>
      <a:folHlink>
        <a:srgbClr val="82828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2152</Words>
  <Application>Microsoft Office PowerPoint</Application>
  <PresentationFormat>Widescreen</PresentationFormat>
  <Paragraphs>294</Paragraphs>
  <Slides>35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Gill Sans MT</vt:lpstr>
      <vt:lpstr>Helvetica</vt:lpstr>
      <vt:lpstr>Symbol</vt:lpstr>
      <vt:lpstr>Wingdings 2</vt:lpstr>
      <vt:lpstr>DividendVTI</vt:lpstr>
      <vt:lpstr>Gdpr</vt:lpstr>
      <vt:lpstr>PowerPoint Presentation</vt:lpstr>
      <vt:lpstr>PowerPoint Presentation</vt:lpstr>
      <vt:lpstr>PowerPoint Presentation</vt:lpstr>
      <vt:lpstr>  General Data Protection Regulation (GDPR)  25 may 2018   </vt:lpstr>
      <vt:lpstr>PowerPoint Presentation</vt:lpstr>
      <vt:lpstr> Background to gdpr   </vt:lpstr>
      <vt:lpstr>PowerPoint Presentation</vt:lpstr>
      <vt:lpstr>PowerPoint Presentation</vt:lpstr>
      <vt:lpstr> Underlying principles I.   </vt:lpstr>
      <vt:lpstr> Underlying principles ii.   </vt:lpstr>
      <vt:lpstr>PERSONAL DATA  EXPLAINED</vt:lpstr>
      <vt:lpstr>PowerPoint Presentation</vt:lpstr>
      <vt:lpstr>PowerPoint Presentation</vt:lpstr>
      <vt:lpstr>  </vt:lpstr>
      <vt:lpstr>  </vt:lpstr>
      <vt:lpstr>PowerPoint Presentation</vt:lpstr>
      <vt:lpstr>  </vt:lpstr>
      <vt:lpstr>PowerPoint Presentation</vt:lpstr>
      <vt:lpstr>PowerPoint Presentation</vt:lpstr>
      <vt:lpstr>PowerPoint Presentation</vt:lpstr>
      <vt:lpstr>PowerPoint Presentation</vt:lpstr>
      <vt:lpstr>  </vt:lpstr>
      <vt:lpstr>  </vt:lpstr>
      <vt:lpstr>  </vt:lpstr>
      <vt:lpstr>PowerPoint Presentation</vt:lpstr>
      <vt:lpstr>PowerPoint Presentation</vt:lpstr>
      <vt:lpstr>PowerPoint Presentation</vt:lpstr>
      <vt:lpstr>  </vt:lpstr>
      <vt:lpstr>  </vt:lpstr>
      <vt:lpstr>  </vt:lpstr>
      <vt:lpstr>  </vt:lpstr>
      <vt:lpstr>PowerPoint Presentation</vt:lpstr>
      <vt:lpstr>PowerPoint Presentation</vt:lpstr>
      <vt:lpstr>other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GDPR Information Evening</dc:title>
  <dc:creator>Harry H</dc:creator>
  <cp:lastModifiedBy>Harry H</cp:lastModifiedBy>
  <cp:revision>44</cp:revision>
  <cp:lastPrinted>2020-02-26T15:34:13Z</cp:lastPrinted>
  <dcterms:created xsi:type="dcterms:W3CDTF">2019-09-07T14:06:34Z</dcterms:created>
  <dcterms:modified xsi:type="dcterms:W3CDTF">2020-03-29T19:55:03Z</dcterms:modified>
</cp:coreProperties>
</file>